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5" r:id="rId10"/>
    <p:sldId id="264" r:id="rId11"/>
    <p:sldId id="268" r:id="rId12"/>
    <p:sldId id="269" r:id="rId13"/>
    <p:sldId id="270" r:id="rId14"/>
    <p:sldId id="271" r:id="rId15"/>
    <p:sldId id="281" r:id="rId16"/>
    <p:sldId id="277" r:id="rId17"/>
    <p:sldId id="283" r:id="rId18"/>
    <p:sldId id="282" r:id="rId19"/>
    <p:sldId id="273" r:id="rId20"/>
    <p:sldId id="278" r:id="rId21"/>
    <p:sldId id="279" r:id="rId22"/>
    <p:sldId id="284" r:id="rId23"/>
    <p:sldId id="275" r:id="rId24"/>
    <p:sldId id="27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62"/>
    <p:restoredTop sz="94640"/>
  </p:normalViewPr>
  <p:slideViewPr>
    <p:cSldViewPr snapToGrid="0">
      <p:cViewPr>
        <p:scale>
          <a:sx n="190" d="100"/>
          <a:sy n="190" d="100"/>
        </p:scale>
        <p:origin x="193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CEABE-FA02-4525-890A-F5DB996FC0B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437748-72FF-4958-B48A-C1545F6E8A2D}">
      <dgm:prSet/>
      <dgm:spPr/>
      <dgm:t>
        <a:bodyPr/>
        <a:lstStyle/>
        <a:p>
          <a:r>
            <a:rPr lang="fr-FR" noProof="0" dirty="0"/>
            <a:t>La dosimétrie médicale est le processus de mesure et de calcul des doses de rayonnements ionisants dans le cadre de traitements médicaux</a:t>
          </a:r>
        </a:p>
      </dgm:t>
    </dgm:pt>
    <dgm:pt modelId="{B42AA02F-70A8-46FC-B470-49DB50676783}" type="parTrans" cxnId="{BD292B22-0E2A-4F2F-B804-921D44E95993}">
      <dgm:prSet/>
      <dgm:spPr/>
      <dgm:t>
        <a:bodyPr/>
        <a:lstStyle/>
        <a:p>
          <a:endParaRPr lang="en-US"/>
        </a:p>
      </dgm:t>
    </dgm:pt>
    <dgm:pt modelId="{A7E6088D-EC52-4084-A1BB-73328D404FC2}" type="sibTrans" cxnId="{BD292B22-0E2A-4F2F-B804-921D44E95993}">
      <dgm:prSet/>
      <dgm:spPr/>
      <dgm:t>
        <a:bodyPr/>
        <a:lstStyle/>
        <a:p>
          <a:endParaRPr lang="en-US"/>
        </a:p>
      </dgm:t>
    </dgm:pt>
    <dgm:pt modelId="{A8FC1AAF-F241-4CB8-8047-FEB4C6763C2E}">
      <dgm:prSet/>
      <dgm:spPr/>
      <dgm:t>
        <a:bodyPr/>
        <a:lstStyle/>
        <a:p>
          <a:r>
            <a:rPr lang="fr-FR" noProof="0" dirty="0"/>
            <a:t>L’assurance et l'efficacité et la sécurité pour les patients et le personnel.</a:t>
          </a:r>
        </a:p>
      </dgm:t>
    </dgm:pt>
    <dgm:pt modelId="{E050A815-B57F-47FB-BDF0-EAA6A38455BA}" type="parTrans" cxnId="{AC0FC2ED-CF24-43FA-8BAF-77E9A1F8EF0D}">
      <dgm:prSet/>
      <dgm:spPr/>
      <dgm:t>
        <a:bodyPr/>
        <a:lstStyle/>
        <a:p>
          <a:endParaRPr lang="en-US"/>
        </a:p>
      </dgm:t>
    </dgm:pt>
    <dgm:pt modelId="{45C5F34F-27B9-485B-9D1C-2AB0CC3AC644}" type="sibTrans" cxnId="{AC0FC2ED-CF24-43FA-8BAF-77E9A1F8EF0D}">
      <dgm:prSet/>
      <dgm:spPr/>
      <dgm:t>
        <a:bodyPr/>
        <a:lstStyle/>
        <a:p>
          <a:endParaRPr lang="en-US"/>
        </a:p>
      </dgm:t>
    </dgm:pt>
    <dgm:pt modelId="{25D415D4-AE29-491D-ABF3-1361712FA5E5}">
      <dgm:prSet/>
      <dgm:spPr/>
      <dgm:t>
        <a:bodyPr/>
        <a:lstStyle/>
        <a:p>
          <a:r>
            <a:rPr lang="fr-FR" noProof="0" dirty="0"/>
            <a:t>Pour vérifier la portée du faisceau de protons, un fantôme d'eau est utilisé</a:t>
          </a:r>
        </a:p>
      </dgm:t>
    </dgm:pt>
    <dgm:pt modelId="{23F07A84-8FDC-4309-B98C-D3C6A05ADE59}" type="parTrans" cxnId="{BF982634-CE09-4D5E-AC1F-0EF4E9879506}">
      <dgm:prSet/>
      <dgm:spPr/>
      <dgm:t>
        <a:bodyPr/>
        <a:lstStyle/>
        <a:p>
          <a:endParaRPr lang="en-US"/>
        </a:p>
      </dgm:t>
    </dgm:pt>
    <dgm:pt modelId="{91078622-9ECE-4EBD-84C6-A69FC2FC5F86}" type="sibTrans" cxnId="{BF982634-CE09-4D5E-AC1F-0EF4E9879506}">
      <dgm:prSet/>
      <dgm:spPr/>
      <dgm:t>
        <a:bodyPr/>
        <a:lstStyle/>
        <a:p>
          <a:endParaRPr lang="en-US"/>
        </a:p>
      </dgm:t>
    </dgm:pt>
    <dgm:pt modelId="{BA90B931-C69F-443E-9083-054F035FDDCC}">
      <dgm:prSet/>
      <dgm:spPr/>
      <dgm:t>
        <a:bodyPr/>
        <a:lstStyle/>
        <a:p>
          <a:r>
            <a:rPr lang="fr-FR" noProof="0" dirty="0"/>
            <a:t>nous utilisons l'eau car elle a environ la même densité que les humains</a:t>
          </a:r>
        </a:p>
      </dgm:t>
    </dgm:pt>
    <dgm:pt modelId="{C71BC33E-3522-439F-A53A-944D466487B5}" type="parTrans" cxnId="{012996BB-4EC7-400E-AD37-79F7C3EB687C}">
      <dgm:prSet/>
      <dgm:spPr/>
      <dgm:t>
        <a:bodyPr/>
        <a:lstStyle/>
        <a:p>
          <a:endParaRPr lang="en-US"/>
        </a:p>
      </dgm:t>
    </dgm:pt>
    <dgm:pt modelId="{B21496C1-D1C5-4BA1-AFBD-0718F169C27E}" type="sibTrans" cxnId="{012996BB-4EC7-400E-AD37-79F7C3EB687C}">
      <dgm:prSet/>
      <dgm:spPr/>
      <dgm:t>
        <a:bodyPr/>
        <a:lstStyle/>
        <a:p>
          <a:endParaRPr lang="en-US"/>
        </a:p>
      </dgm:t>
    </dgm:pt>
    <dgm:pt modelId="{E0CC9E30-FF00-2948-B889-B170CD100FB5}" type="pres">
      <dgm:prSet presAssocID="{93ECEABE-FA02-4525-890A-F5DB996FC0BE}" presName="linear" presStyleCnt="0">
        <dgm:presLayoutVars>
          <dgm:animLvl val="lvl"/>
          <dgm:resizeHandles val="exact"/>
        </dgm:presLayoutVars>
      </dgm:prSet>
      <dgm:spPr/>
    </dgm:pt>
    <dgm:pt modelId="{5D6EDC0B-4929-9C43-8683-DDCB51480945}" type="pres">
      <dgm:prSet presAssocID="{D9437748-72FF-4958-B48A-C1545F6E8A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44BC900-5F92-444D-96BC-471939963A9B}" type="pres">
      <dgm:prSet presAssocID="{A7E6088D-EC52-4084-A1BB-73328D404FC2}" presName="spacer" presStyleCnt="0"/>
      <dgm:spPr/>
    </dgm:pt>
    <dgm:pt modelId="{4F8BF958-8D79-9440-9E50-2586CCDC789F}" type="pres">
      <dgm:prSet presAssocID="{A8FC1AAF-F241-4CB8-8047-FEB4C6763C2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CDCEEEF-F735-EF4F-9EA6-8B6A095EC88D}" type="pres">
      <dgm:prSet presAssocID="{45C5F34F-27B9-485B-9D1C-2AB0CC3AC644}" presName="spacer" presStyleCnt="0"/>
      <dgm:spPr/>
    </dgm:pt>
    <dgm:pt modelId="{38E8A2B1-8723-EF48-84E5-F05AFF02B229}" type="pres">
      <dgm:prSet presAssocID="{25D415D4-AE29-491D-ABF3-1361712FA5E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D7DC416-BF97-EE46-8BBF-3999DD3735C2}" type="pres">
      <dgm:prSet presAssocID="{91078622-9ECE-4EBD-84C6-A69FC2FC5F86}" presName="spacer" presStyleCnt="0"/>
      <dgm:spPr/>
    </dgm:pt>
    <dgm:pt modelId="{04690832-FB9F-3843-84F9-054DC4A7CCD6}" type="pres">
      <dgm:prSet presAssocID="{BA90B931-C69F-443E-9083-054F035FDDC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5A1C007-768F-3540-B693-2A1B2F39223D}" type="presOf" srcId="{93ECEABE-FA02-4525-890A-F5DB996FC0BE}" destId="{E0CC9E30-FF00-2948-B889-B170CD100FB5}" srcOrd="0" destOrd="0" presId="urn:microsoft.com/office/officeart/2005/8/layout/vList2"/>
    <dgm:cxn modelId="{72CE010C-BB56-8D45-906D-AB76FF9B7D5C}" type="presOf" srcId="{BA90B931-C69F-443E-9083-054F035FDDCC}" destId="{04690832-FB9F-3843-84F9-054DC4A7CCD6}" srcOrd="0" destOrd="0" presId="urn:microsoft.com/office/officeart/2005/8/layout/vList2"/>
    <dgm:cxn modelId="{B419CF0D-EA4B-364F-8970-0D39E7B688D4}" type="presOf" srcId="{A8FC1AAF-F241-4CB8-8047-FEB4C6763C2E}" destId="{4F8BF958-8D79-9440-9E50-2586CCDC789F}" srcOrd="0" destOrd="0" presId="urn:microsoft.com/office/officeart/2005/8/layout/vList2"/>
    <dgm:cxn modelId="{87149614-A430-6344-BA3B-9AAB87091DEA}" type="presOf" srcId="{D9437748-72FF-4958-B48A-C1545F6E8A2D}" destId="{5D6EDC0B-4929-9C43-8683-DDCB51480945}" srcOrd="0" destOrd="0" presId="urn:microsoft.com/office/officeart/2005/8/layout/vList2"/>
    <dgm:cxn modelId="{BD292B22-0E2A-4F2F-B804-921D44E95993}" srcId="{93ECEABE-FA02-4525-890A-F5DB996FC0BE}" destId="{D9437748-72FF-4958-B48A-C1545F6E8A2D}" srcOrd="0" destOrd="0" parTransId="{B42AA02F-70A8-46FC-B470-49DB50676783}" sibTransId="{A7E6088D-EC52-4084-A1BB-73328D404FC2}"/>
    <dgm:cxn modelId="{BF982634-CE09-4D5E-AC1F-0EF4E9879506}" srcId="{93ECEABE-FA02-4525-890A-F5DB996FC0BE}" destId="{25D415D4-AE29-491D-ABF3-1361712FA5E5}" srcOrd="2" destOrd="0" parTransId="{23F07A84-8FDC-4309-B98C-D3C6A05ADE59}" sibTransId="{91078622-9ECE-4EBD-84C6-A69FC2FC5F86}"/>
    <dgm:cxn modelId="{B9790158-5A20-F940-AB78-E7EAD99E51E1}" type="presOf" srcId="{25D415D4-AE29-491D-ABF3-1361712FA5E5}" destId="{38E8A2B1-8723-EF48-84E5-F05AFF02B229}" srcOrd="0" destOrd="0" presId="urn:microsoft.com/office/officeart/2005/8/layout/vList2"/>
    <dgm:cxn modelId="{012996BB-4EC7-400E-AD37-79F7C3EB687C}" srcId="{93ECEABE-FA02-4525-890A-F5DB996FC0BE}" destId="{BA90B931-C69F-443E-9083-054F035FDDCC}" srcOrd="3" destOrd="0" parTransId="{C71BC33E-3522-439F-A53A-944D466487B5}" sibTransId="{B21496C1-D1C5-4BA1-AFBD-0718F169C27E}"/>
    <dgm:cxn modelId="{AC0FC2ED-CF24-43FA-8BAF-77E9A1F8EF0D}" srcId="{93ECEABE-FA02-4525-890A-F5DB996FC0BE}" destId="{A8FC1AAF-F241-4CB8-8047-FEB4C6763C2E}" srcOrd="1" destOrd="0" parTransId="{E050A815-B57F-47FB-BDF0-EAA6A38455BA}" sibTransId="{45C5F34F-27B9-485B-9D1C-2AB0CC3AC644}"/>
    <dgm:cxn modelId="{A83C17DC-1B17-1E45-8688-AB624A334F90}" type="presParOf" srcId="{E0CC9E30-FF00-2948-B889-B170CD100FB5}" destId="{5D6EDC0B-4929-9C43-8683-DDCB51480945}" srcOrd="0" destOrd="0" presId="urn:microsoft.com/office/officeart/2005/8/layout/vList2"/>
    <dgm:cxn modelId="{2B828794-3065-8341-8304-2105A034AF8A}" type="presParOf" srcId="{E0CC9E30-FF00-2948-B889-B170CD100FB5}" destId="{944BC900-5F92-444D-96BC-471939963A9B}" srcOrd="1" destOrd="0" presId="urn:microsoft.com/office/officeart/2005/8/layout/vList2"/>
    <dgm:cxn modelId="{6410A43C-574F-4443-9135-C609733F7073}" type="presParOf" srcId="{E0CC9E30-FF00-2948-B889-B170CD100FB5}" destId="{4F8BF958-8D79-9440-9E50-2586CCDC789F}" srcOrd="2" destOrd="0" presId="urn:microsoft.com/office/officeart/2005/8/layout/vList2"/>
    <dgm:cxn modelId="{26419631-423F-154B-9284-40B4F2A57074}" type="presParOf" srcId="{E0CC9E30-FF00-2948-B889-B170CD100FB5}" destId="{CCDCEEEF-F735-EF4F-9EA6-8B6A095EC88D}" srcOrd="3" destOrd="0" presId="urn:microsoft.com/office/officeart/2005/8/layout/vList2"/>
    <dgm:cxn modelId="{8CCC96E3-ADAC-B847-82FB-4011D6EC5897}" type="presParOf" srcId="{E0CC9E30-FF00-2948-B889-B170CD100FB5}" destId="{38E8A2B1-8723-EF48-84E5-F05AFF02B229}" srcOrd="4" destOrd="0" presId="urn:microsoft.com/office/officeart/2005/8/layout/vList2"/>
    <dgm:cxn modelId="{819B62AD-91E1-AE4E-91F8-6A2E3707B285}" type="presParOf" srcId="{E0CC9E30-FF00-2948-B889-B170CD100FB5}" destId="{7D7DC416-BF97-EE46-8BBF-3999DD3735C2}" srcOrd="5" destOrd="0" presId="urn:microsoft.com/office/officeart/2005/8/layout/vList2"/>
    <dgm:cxn modelId="{04A5FBBD-4D33-7347-80CC-9B200F5F2848}" type="presParOf" srcId="{E0CC9E30-FF00-2948-B889-B170CD100FB5}" destId="{04690832-FB9F-3843-84F9-054DC4A7CCD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EDC0B-4929-9C43-8683-DDCB51480945}">
      <dsp:nvSpPr>
        <dsp:cNvPr id="0" name=""/>
        <dsp:cNvSpPr/>
      </dsp:nvSpPr>
      <dsp:spPr>
        <a:xfrm>
          <a:off x="0" y="13484"/>
          <a:ext cx="6253721" cy="1209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noProof="0" dirty="0"/>
            <a:t>La dosimétrie médicale est le processus de mesure et de calcul des doses de rayonnements ionisants dans le cadre de traitements médicaux</a:t>
          </a:r>
        </a:p>
      </dsp:txBody>
      <dsp:txXfrm>
        <a:off x="59057" y="72541"/>
        <a:ext cx="6135607" cy="1091666"/>
      </dsp:txXfrm>
    </dsp:sp>
    <dsp:sp modelId="{4F8BF958-8D79-9440-9E50-2586CCDC789F}">
      <dsp:nvSpPr>
        <dsp:cNvPr id="0" name=""/>
        <dsp:cNvSpPr/>
      </dsp:nvSpPr>
      <dsp:spPr>
        <a:xfrm>
          <a:off x="0" y="1286624"/>
          <a:ext cx="6253721" cy="120978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noProof="0" dirty="0"/>
            <a:t>L’assurance et l'efficacité et la sécurité pour les patients et le personnel.</a:t>
          </a:r>
        </a:p>
      </dsp:txBody>
      <dsp:txXfrm>
        <a:off x="59057" y="1345681"/>
        <a:ext cx="6135607" cy="1091666"/>
      </dsp:txXfrm>
    </dsp:sp>
    <dsp:sp modelId="{38E8A2B1-8723-EF48-84E5-F05AFF02B229}">
      <dsp:nvSpPr>
        <dsp:cNvPr id="0" name=""/>
        <dsp:cNvSpPr/>
      </dsp:nvSpPr>
      <dsp:spPr>
        <a:xfrm>
          <a:off x="0" y="2559765"/>
          <a:ext cx="6253721" cy="120978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noProof="0" dirty="0"/>
            <a:t>Pour vérifier la portée du faisceau de protons, un fantôme d'eau est utilisé</a:t>
          </a:r>
        </a:p>
      </dsp:txBody>
      <dsp:txXfrm>
        <a:off x="59057" y="2618822"/>
        <a:ext cx="6135607" cy="1091666"/>
      </dsp:txXfrm>
    </dsp:sp>
    <dsp:sp modelId="{04690832-FB9F-3843-84F9-054DC4A7CCD6}">
      <dsp:nvSpPr>
        <dsp:cNvPr id="0" name=""/>
        <dsp:cNvSpPr/>
      </dsp:nvSpPr>
      <dsp:spPr>
        <a:xfrm>
          <a:off x="0" y="3832905"/>
          <a:ext cx="6253721" cy="120978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noProof="0" dirty="0"/>
            <a:t>nous utilisons l'eau car elle a environ la même densité que les humains</a:t>
          </a:r>
        </a:p>
      </dsp:txBody>
      <dsp:txXfrm>
        <a:off x="59057" y="3891962"/>
        <a:ext cx="6135607" cy="1091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EADAC-85C3-7342-AA74-B5AC1F59A632}" type="datetimeFigureOut">
              <a:rPr lang="fr-FR" smtClean="0"/>
              <a:t>01/09/2025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13423-AB9E-6A41-90AB-BC33B8D8C3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53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13423-AB9E-6A41-90AB-BC33B8D8C33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94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13423-AB9E-6A41-90AB-BC33B8D8C33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171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4D96-5DDC-11B4-A0D1-383B8A8FF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00BF8-DC26-7EEE-8C35-D2E868E94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81DF7-730F-0D1B-3731-D9476D909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D2F26-496A-B4E8-9692-75FAC6FDD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13423-AB9E-6A41-90AB-BC33B8D8C33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72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13423-AB9E-6A41-90AB-BC33B8D8C33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53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E60F-E84E-F12A-484C-DB6922067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E153D-3BD9-807C-853B-E7D7C8C9F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1EB69-7B11-8F0C-FECB-0E0E50F0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3F0F4-B714-774C-2FD9-17E21F4C2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8BFDE-DD37-4EA0-BCAA-B3F7CCB6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3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261C-5C1B-08CA-F77C-C340500A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8B0D2-988D-37C9-7B35-CE5FA2AEF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E8C99-7493-1CF1-7B0F-7D6B2767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88FFF-3F06-9C42-5D93-583AD166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5376-1AC7-7E7B-2345-773479A5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6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7171AA-69BB-EBB0-3D41-932D73661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ABC12-0685-5F80-94B4-33EF61AF2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234F8-C7A9-F0D3-B171-87A677EB0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52671-D1FD-A10A-224C-11D30018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B80FB-A328-3F13-A934-7817819B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E91A-EFA0-4220-D0B9-433285CE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891DD-A02A-BF18-19BA-DA52A6E3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9DED2-1C18-4C58-B90C-085AFFF4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F2A05-4B2F-CABA-68D2-D759AA5B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D6566-B776-1136-1690-174C1624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9D38-80C9-814B-4CA9-895E0EC0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315A5-935E-905A-2D39-61E8B4E0F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82B9E-F34B-E963-0BC2-89F01E7B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EA79B-6200-C125-18BA-EF3AC700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57B57-51A9-83CB-3B5D-814F7CAB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2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C046-EB74-58CE-CCAE-DABEB969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4CF05-08C2-5049-4200-227683A59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68739-A3B6-4423-29C1-2EDF61981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A60CE-8D56-AEF3-E974-0DF1001AB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E173A-9957-E1DE-B67F-B583689F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50D8D-9B92-0CF0-0103-32A15135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0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B58E-44DB-BC8F-6AD1-74891EF3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83A11-A9B0-23A8-C598-89B73989A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838DF-6E03-02DE-A1C7-C41405751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2E2C5-E5AC-E2D4-08DD-A0E9AEE62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31790-427B-4DA8-0B72-0A75BA3CB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1B481-7BB4-CFC2-5B08-4C251D05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006CDF-43E4-01E0-3847-DA619AB8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8F4DF-895D-C702-D5EB-05218A99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1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084CB-CCC2-A792-82CE-ED780B2D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3B981-4223-A7AA-86EF-2FC5E1CD8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BB818-F7BA-42AE-6BE5-89C87DD84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CCCAE-594D-E2DC-CBFA-68F7D79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5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9014B-52DC-D243-F50B-BDD233C9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36497-8AC3-A8BD-18CE-9C477B85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4A406-0ED1-24DA-A9B4-8B0C76A9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6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F12E-61E6-BE82-0C2D-5A094D76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BB843-72A9-1E3F-15F1-E5CFC39BC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5AE8-D85B-6E54-6784-00DABAF72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C44DB-453B-1ABF-60AA-05A45538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D30C9-DEB1-1B3E-7FB4-322FEFFA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FB42F-EEB7-F0A8-0861-64D7B3B0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2AD-ADEC-82DE-3EFD-5B7152D5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28842-3542-5A90-8552-FB5C24AA4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C823A-3FAE-5247-81ED-6596F96C7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F871E-59F2-8087-4898-C5BA6075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37920-0B1D-579F-6C4A-C23688F2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D4BDB-2B22-D06A-CC56-5353E1B70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54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ADF2B-B967-F494-9955-ABC7B116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128BB-244B-717B-3013-F3AD56566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0300-F6B2-B161-4780-4E4C51C32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13A525-DCBB-4D43-B454-249EE2BCC674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16B91-4FDE-19CC-D6ED-708C7DB63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22EFB-B775-5AFF-258A-03ABAD695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235BD-DFB1-1D40-8196-E45E4DF75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5" name="Picture 4" descr="A person in a medical gown&#10;&#10;AI-generated content may be incorrect.">
            <a:extLst>
              <a:ext uri="{FF2B5EF4-FFF2-40B4-BE49-F238E27FC236}">
                <a16:creationId xmlns:a16="http://schemas.microsoft.com/office/drawing/2014/main" id="{97F0336C-29EA-1922-E978-E15E5676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68" t="9091" r="18331"/>
          <a:stretch>
            <a:fillRect/>
          </a:stretch>
        </p:blipFill>
        <p:spPr>
          <a:xfrm>
            <a:off x="947451" y="10"/>
            <a:ext cx="1124454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617C5B-7DD7-F02F-0053-D86197DC6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4" t="19280" r="8042" b="17183"/>
          <a:stretch>
            <a:fillRect/>
          </a:stretch>
        </p:blipFill>
        <p:spPr>
          <a:xfrm>
            <a:off x="339019" y="5080187"/>
            <a:ext cx="1905418" cy="1402599"/>
          </a:xfrm>
          <a:prstGeom prst="rect">
            <a:avLst/>
          </a:prstGeom>
        </p:spPr>
      </p:pic>
      <p:pic>
        <p:nvPicPr>
          <p:cNvPr id="15" name="Picture 14" descr="A blue letter c and a white background&#10;&#10;AI-generated content may be incorrect.">
            <a:extLst>
              <a:ext uri="{FF2B5EF4-FFF2-40B4-BE49-F238E27FC236}">
                <a16:creationId xmlns:a16="http://schemas.microsoft.com/office/drawing/2014/main" id="{93AE4466-AEC8-926A-F7C0-7B31936A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120" y="5080187"/>
            <a:ext cx="1447530" cy="14475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FAA87-9E09-4016-CFD5-6BF0599C4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047" y="5065594"/>
            <a:ext cx="1447530" cy="14475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649DCE5-6507-B04F-8E58-9F83251D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75" y="852334"/>
            <a:ext cx="5618019" cy="411387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b="1" noProof="0" dirty="0">
                <a:solidFill>
                  <a:schemeClr val="bg1"/>
                </a:solidFill>
              </a:rPr>
              <a:t>La physique au service de la médecine : à propos de la </a:t>
            </a:r>
            <a:r>
              <a:rPr lang="fr-FR" sz="4800" b="1" noProof="0" dirty="0">
                <a:solidFill>
                  <a:schemeClr val="bg1"/>
                </a:solidFill>
              </a:rPr>
              <a:t>protonthérapie</a:t>
            </a:r>
            <a:br>
              <a:rPr lang="fr-FR" sz="4800" b="1" noProof="0" dirty="0">
                <a:solidFill>
                  <a:schemeClr val="bg1"/>
                </a:solidFill>
              </a:rPr>
            </a:br>
            <a:br>
              <a:rPr lang="fr-FR" b="1" noProof="0" dirty="0">
                <a:solidFill>
                  <a:schemeClr val="bg1"/>
                </a:solidFill>
              </a:rPr>
            </a:br>
            <a:r>
              <a:rPr lang="fr-FR" sz="1800" b="1" noProof="0" dirty="0" err="1">
                <a:solidFill>
                  <a:schemeClr val="bg1"/>
                </a:solidFill>
              </a:rPr>
              <a:t>Physics</a:t>
            </a:r>
            <a:r>
              <a:rPr lang="fr-FR" sz="1800" b="1" noProof="0" dirty="0">
                <a:solidFill>
                  <a:schemeClr val="bg1"/>
                </a:solidFill>
              </a:rPr>
              <a:t> Project Days </a:t>
            </a:r>
            <a:br>
              <a:rPr lang="fr-FR" sz="1800" b="1" noProof="0" dirty="0">
                <a:solidFill>
                  <a:schemeClr val="bg1"/>
                </a:solidFill>
              </a:rPr>
            </a:br>
            <a:r>
              <a:rPr lang="fr-FR" sz="1800" b="1" noProof="0" dirty="0">
                <a:solidFill>
                  <a:schemeClr val="bg1"/>
                </a:solidFill>
              </a:rPr>
              <a:t>Sept 3 - 6, 2025</a:t>
            </a:r>
            <a:br>
              <a:rPr lang="fr-FR" sz="1800" b="1" noProof="0" dirty="0">
                <a:solidFill>
                  <a:schemeClr val="bg1"/>
                </a:solidFill>
              </a:rPr>
            </a:br>
            <a:r>
              <a:rPr lang="fr-FR" sz="1800" b="1" noProof="0" dirty="0">
                <a:solidFill>
                  <a:schemeClr val="bg1"/>
                </a:solidFill>
              </a:rPr>
              <a:t>Louvain-la-Neuve, Belgique</a:t>
            </a:r>
            <a:br>
              <a:rPr lang="fr-FR" sz="1800" b="1" noProof="0" dirty="0">
                <a:solidFill>
                  <a:schemeClr val="bg1"/>
                </a:solidFill>
              </a:rPr>
            </a:br>
            <a:r>
              <a:rPr lang="fr-FR" sz="1800" b="1" noProof="0" dirty="0">
                <a:solidFill>
                  <a:schemeClr val="bg1"/>
                </a:solidFill>
              </a:rPr>
              <a:t>Khalil El Achi et </a:t>
            </a:r>
            <a:r>
              <a:rPr lang="fr-FR" sz="1800" b="1" noProof="0" dirty="0" err="1">
                <a:solidFill>
                  <a:schemeClr val="bg1"/>
                </a:solidFill>
              </a:rPr>
              <a:t>Zahraa</a:t>
            </a:r>
            <a:r>
              <a:rPr lang="fr-FR" sz="1800" b="1" noProof="0" dirty="0">
                <a:solidFill>
                  <a:schemeClr val="bg1"/>
                </a:solidFill>
              </a:rPr>
              <a:t> Zaher</a:t>
            </a:r>
            <a:endParaRPr lang="fr-FR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12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3" name="PPD_Cyclotron1">
            <a:hlinkClick r:id="" action="ppaction://media"/>
            <a:extLst>
              <a:ext uri="{FF2B5EF4-FFF2-40B4-BE49-F238E27FC236}">
                <a16:creationId xmlns:a16="http://schemas.microsoft.com/office/drawing/2014/main" id="{54F373E3-BD92-DC5E-E5A6-EEEED18C7D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" y="944884"/>
            <a:ext cx="12191998" cy="59131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7E2E0-FF37-FCD3-5C9B-F7CB045D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7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physique d'un accélérateur : le cyclotron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26522C-B545-E5EC-7B2C-BF5FB6064B6B}"/>
              </a:ext>
            </a:extLst>
          </p:cNvPr>
          <p:cNvCxnSpPr/>
          <p:nvPr/>
        </p:nvCxnSpPr>
        <p:spPr>
          <a:xfrm>
            <a:off x="4673600" y="1946031"/>
            <a:ext cx="57833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B3E6DF-3A32-284D-1571-A2F4EFF1C40E}"/>
                  </a:ext>
                </a:extLst>
              </p:cNvPr>
              <p:cNvSpPr txBox="1"/>
              <p:nvPr/>
            </p:nvSpPr>
            <p:spPr>
              <a:xfrm>
                <a:off x="4770537" y="1543099"/>
                <a:ext cx="384464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fr-FR" noProof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B3E6DF-3A32-284D-1571-A2F4EFF1C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537" y="1543099"/>
                <a:ext cx="384464" cy="40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7CACF0-F95A-BDC6-20CF-BEEFFD8B6781}"/>
                  </a:ext>
                </a:extLst>
              </p:cNvPr>
              <p:cNvSpPr txBox="1"/>
              <p:nvPr/>
            </p:nvSpPr>
            <p:spPr>
              <a:xfrm>
                <a:off x="6069348" y="5975500"/>
                <a:ext cx="3388172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noProof="0" dirty="0">
                    <a:solidFill>
                      <a:schemeClr val="bg1"/>
                    </a:solidFill>
                  </a:rPr>
                  <a:t>Champ magnétique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noProof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noProof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fr-FR" b="0" i="1" noProof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noProof="0" dirty="0">
                    <a:solidFill>
                      <a:schemeClr val="bg1"/>
                    </a:solidFill>
                  </a:rPr>
                  <a:t>hors page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7CACF0-F95A-BDC6-20CF-BEEFFD8B6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48" y="5975500"/>
                <a:ext cx="3388172" cy="402931"/>
              </a:xfrm>
              <a:prstGeom prst="rect">
                <a:avLst/>
              </a:prstGeom>
              <a:blipFill>
                <a:blip r:embed="rId6"/>
                <a:stretch>
                  <a:fillRect l="-1873" r="-375" b="-212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70BAC43-8144-A4D4-0F27-05F90D454979}"/>
              </a:ext>
            </a:extLst>
          </p:cNvPr>
          <p:cNvSpPr txBox="1"/>
          <p:nvPr/>
        </p:nvSpPr>
        <p:spPr>
          <a:xfrm>
            <a:off x="7377723" y="1696086"/>
            <a:ext cx="232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noProof="0" dirty="0">
                <a:solidFill>
                  <a:schemeClr val="bg1"/>
                </a:solidFill>
              </a:rPr>
              <a:t>Le faisceau de proton</a:t>
            </a:r>
          </a:p>
        </p:txBody>
      </p:sp>
    </p:spTree>
    <p:extLst>
      <p:ext uri="{BB962C8B-B14F-4D97-AF65-F5344CB8AC3E}">
        <p14:creationId xmlns:p14="http://schemas.microsoft.com/office/powerpoint/2010/main" val="97608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464D8F0-8ADF-41F0-B6EF-EDCB0778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rgbClr val="FFFFFF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682B8C-4240-452F-96C1-4CD7E59B5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fr-F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E986DD-2E0C-40E9-A0B4-1492E7C94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fr-FR" noProof="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1147CC-0146-459F-AC50-3DE54A0E7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chemeClr val="bg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C8971EE-FF2D-4E91-9815-2CCC66CD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fr-F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921A2CC-9B13-43D7-8074-9B7479CE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fr-FR" noProof="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7D92DE-9334-4F12-AD6B-8548D4F9A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0364" y="1215898"/>
            <a:ext cx="3959478" cy="4710717"/>
            <a:chOff x="1674895" y="1345036"/>
            <a:chExt cx="5428610" cy="421093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A39D0FC-B65F-4D5D-A8AD-6D0E6C4D6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63AFBF5-FA42-4BA8-BCE4-E37A127AC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E1E800F-93B7-4AB7-B63A-E4C4E9C2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1"/>
            <a:ext cx="4027288" cy="472773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4945E-DF1D-745D-89F0-B20D896B2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80" y="1274547"/>
            <a:ext cx="3394706" cy="27830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000" noProof="0" dirty="0">
                <a:solidFill>
                  <a:schemeClr val="bg1"/>
                </a:solidFill>
              </a:rPr>
              <a:t>Proton Thérapie: utilisant un faisceau de proton pour tuer les cellules cancéreuses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1A59942-B6FE-4CF6-8242-F6EE3231B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2D9628C-9189-4868-B8AA-1727266F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F05241-2204-496E-AD1F-68B31922B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pic>
        <p:nvPicPr>
          <p:cNvPr id="4" name="Picture 3" descr="A close-up of a mri&#10;&#10;AI-generated content may be incorrect.">
            <a:extLst>
              <a:ext uri="{FF2B5EF4-FFF2-40B4-BE49-F238E27FC236}">
                <a16:creationId xmlns:a16="http://schemas.microsoft.com/office/drawing/2014/main" id="{AD895BB1-E927-3CF5-62D0-1E23980F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587" y="1820333"/>
            <a:ext cx="3217333" cy="3217333"/>
          </a:xfrm>
          <a:prstGeom prst="rect">
            <a:avLst/>
          </a:prstGeom>
          <a:ln w="28575">
            <a:noFill/>
          </a:ln>
        </p:spPr>
      </p:pic>
      <p:pic>
        <p:nvPicPr>
          <p:cNvPr id="3" name="Picture 2" descr="A diagram of a person's head&#10;&#10;AI-generated content may be incorrect.">
            <a:extLst>
              <a:ext uri="{FF2B5EF4-FFF2-40B4-BE49-F238E27FC236}">
                <a16:creationId xmlns:a16="http://schemas.microsoft.com/office/drawing/2014/main" id="{D8EE80EC-3C05-08F1-2B9D-8DEDECABB9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500"/>
          <a:stretch>
            <a:fillRect/>
          </a:stretch>
        </p:blipFill>
        <p:spPr>
          <a:xfrm>
            <a:off x="8880998" y="1820333"/>
            <a:ext cx="2137389" cy="3217333"/>
          </a:xfrm>
          <a:prstGeom prst="rect">
            <a:avLst/>
          </a:prstGeom>
        </p:spPr>
      </p:pic>
      <p:grpSp>
        <p:nvGrpSpPr>
          <p:cNvPr id="7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046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9F1EB-8C91-C50C-0629-77CBE6C9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100" noProof="0" dirty="0"/>
              <a:t>Le passage d’un proton à haute énergie dans un médium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2B789-628D-4BBB-E940-A8543159E86E}"/>
              </a:ext>
            </a:extLst>
          </p:cNvPr>
          <p:cNvSpPr txBox="1"/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noProof="0" dirty="0"/>
              <a:t>Lorsqu'un proton à haute énergie pénètre dans un médium dense tel que de l'eau, il perd de l'énergie et commence à descendre lentement.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noProof="0" dirty="0"/>
              <a:t>À la fin de son trajet et avant que le proton s'arrête, il perd la plus grande partie de son énergie.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noProof="0" dirty="0"/>
              <a:t>La forme de la perte d'énergie est appelée pic de Bragg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noProof="0" dirty="0"/>
              <a:t>La perte d’énergie protonique dans les humains est appelée la dose déposée.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B6F03-4A3D-53BA-8DF6-52C039487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187" y="3428682"/>
            <a:ext cx="4687094" cy="29645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662DC07-D99A-B78B-7D4D-F4A24423E1FF}"/>
              </a:ext>
            </a:extLst>
          </p:cNvPr>
          <p:cNvGrpSpPr/>
          <p:nvPr/>
        </p:nvGrpSpPr>
        <p:grpSpPr>
          <a:xfrm>
            <a:off x="6667765" y="127817"/>
            <a:ext cx="4449441" cy="3319063"/>
            <a:chOff x="2742929" y="1661885"/>
            <a:chExt cx="4854469" cy="39958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333AA4-BBDF-A15E-A985-28EE05881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2692"/>
            <a:stretch/>
          </p:blipFill>
          <p:spPr>
            <a:xfrm>
              <a:off x="2742929" y="1661885"/>
              <a:ext cx="4854469" cy="34253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7C02A5-17F4-C443-9308-EC1CACD2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7935"/>
            <a:stretch/>
          </p:blipFill>
          <p:spPr>
            <a:xfrm>
              <a:off x="2742929" y="5043713"/>
              <a:ext cx="4854469" cy="614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06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AF837-E1EB-F641-E2CF-406CCC58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Modalité d'administration de la protonthérapie: </a:t>
            </a:r>
            <a:r>
              <a:rPr lang="fr-FR" sz="2800" kern="1200" noProof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pencil</a:t>
            </a:r>
            <a:r>
              <a:rPr lang="fr-FR" sz="28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2800" kern="1200" noProof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beam</a:t>
            </a:r>
            <a:r>
              <a:rPr lang="fr-FR" sz="28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scanning (PBS)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A21-E9A2-6E15-C628-E0C9B3462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65" y="2343306"/>
            <a:ext cx="10080869" cy="3566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0CD34D-B88E-D4ED-32E4-67EA30EFE328}"/>
              </a:ext>
            </a:extLst>
          </p:cNvPr>
          <p:cNvSpPr txBox="1"/>
          <p:nvPr/>
        </p:nvSpPr>
        <p:spPr>
          <a:xfrm>
            <a:off x="195385" y="3429000"/>
            <a:ext cx="138911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noProof="0" dirty="0">
                <a:solidFill>
                  <a:schemeClr val="bg1"/>
                </a:solidFill>
              </a:rPr>
              <a:t>Le faisceau de proton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0D735-3290-7F9D-B9AD-ACF15759A393}"/>
              </a:ext>
            </a:extLst>
          </p:cNvPr>
          <p:cNvSpPr txBox="1"/>
          <p:nvPr/>
        </p:nvSpPr>
        <p:spPr>
          <a:xfrm>
            <a:off x="2571262" y="2133146"/>
            <a:ext cx="321979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fr-FR" noProof="0" dirty="0">
                <a:solidFill>
                  <a:schemeClr val="bg1"/>
                </a:solidFill>
              </a:rPr>
              <a:t>Les contrôles de position x et 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828DD-942A-20B9-258D-08A2F5A9E59D}"/>
              </a:ext>
            </a:extLst>
          </p:cNvPr>
          <p:cNvSpPr txBox="1"/>
          <p:nvPr/>
        </p:nvSpPr>
        <p:spPr>
          <a:xfrm>
            <a:off x="6095998" y="2133146"/>
            <a:ext cx="22102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noProof="0" dirty="0"/>
              <a:t>Le moniteur de dose</a:t>
            </a:r>
          </a:p>
        </p:txBody>
      </p:sp>
    </p:spTree>
    <p:extLst>
      <p:ext uri="{BB962C8B-B14F-4D97-AF65-F5344CB8AC3E}">
        <p14:creationId xmlns:p14="http://schemas.microsoft.com/office/powerpoint/2010/main" val="3131779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08D7A-D1E9-DBBD-793F-69C2E581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CD7142-4DBE-4BC1-259C-B847E36F6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536DDC-1416-C612-451F-6AB66AB8C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656FA1-9AD8-327D-75EC-656A983E2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08F22-1A83-0087-0FF0-D29C81F08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8548E-51A3-8367-F6A5-83F394C1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Modalité d'administration de la protonthérapie: </a:t>
            </a:r>
            <a:r>
              <a:rPr lang="fr-FR" sz="2800" kern="1200" noProof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pencil</a:t>
            </a:r>
            <a:r>
              <a:rPr lang="fr-FR" sz="28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2800" kern="1200" noProof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beam</a:t>
            </a:r>
            <a:r>
              <a:rPr lang="fr-FR" sz="28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scanning (PBS)</a:t>
            </a:r>
          </a:p>
        </p:txBody>
      </p:sp>
      <p:pic>
        <p:nvPicPr>
          <p:cNvPr id="4" name="PPD_PBS_proton">
            <a:hlinkClick r:id="" action="ppaction://media"/>
            <a:extLst>
              <a:ext uri="{FF2B5EF4-FFF2-40B4-BE49-F238E27FC236}">
                <a16:creationId xmlns:a16="http://schemas.microsoft.com/office/drawing/2014/main" id="{C3E3EDDE-48DD-C61C-FEDC-F96F3C8230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6532" y="1743333"/>
            <a:ext cx="8958936" cy="43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2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08D7A-D1E9-DBBD-793F-69C2E581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8548E-51A3-8367-F6A5-83F394C1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noProof="0"/>
              <a:t>Modalité d'administration de la protonthérapie: pencil beam scanning (PBS)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060A8-9FB4-A185-53D4-D559B98DCF81}"/>
              </a:ext>
            </a:extLst>
          </p:cNvPr>
          <p:cNvSpPr txBox="1"/>
          <p:nvPr/>
        </p:nvSpPr>
        <p:spPr>
          <a:xfrm>
            <a:off x="6382512" y="498698"/>
            <a:ext cx="4940808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Avec le pencil beam, on peut dessiner la forme de la tumeur et livrer la dose précisément.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241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-up of a heat wave&#10;&#10;AI-generated content may be incorrect.">
            <a:extLst>
              <a:ext uri="{FF2B5EF4-FFF2-40B4-BE49-F238E27FC236}">
                <a16:creationId xmlns:a16="http://schemas.microsoft.com/office/drawing/2014/main" id="{E142FDEC-0EA4-D71F-FF2D-9FBA42208BA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458570"/>
            <a:ext cx="3703320" cy="3425570"/>
          </a:xfrm>
          <a:prstGeom prst="rect">
            <a:avLst/>
          </a:prstGeom>
        </p:spPr>
      </p:pic>
      <p:pic>
        <p:nvPicPr>
          <p:cNvPr id="6" name="Picture 5" descr="A blue background with a red and yellow dot&#10;&#10;AI-generated content may be incorrect.">
            <a:extLst>
              <a:ext uri="{FF2B5EF4-FFF2-40B4-BE49-F238E27FC236}">
                <a16:creationId xmlns:a16="http://schemas.microsoft.com/office/drawing/2014/main" id="{8650F603-BB1E-113A-1F14-7EE42CED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8"/>
          <a:stretch/>
        </p:blipFill>
        <p:spPr>
          <a:xfrm>
            <a:off x="4244340" y="2432879"/>
            <a:ext cx="3703320" cy="3466923"/>
          </a:xfrm>
          <a:prstGeom prst="rect">
            <a:avLst/>
          </a:prstGeom>
        </p:spPr>
      </p:pic>
      <p:pic>
        <p:nvPicPr>
          <p:cNvPr id="3" name="Picture 2" descr="A blue and red graph with numbers&#10;&#10;AI-generated content may be incorrect.">
            <a:extLst>
              <a:ext uri="{FF2B5EF4-FFF2-40B4-BE49-F238E27FC236}">
                <a16:creationId xmlns:a16="http://schemas.microsoft.com/office/drawing/2014/main" id="{A726A619-E6E8-D86A-E66D-4B746584DBD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5592" y="2509105"/>
            <a:ext cx="3703320" cy="33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6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F1CE2-A96A-6D52-4361-93D5E66E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noProof="0" dirty="0" err="1">
                <a:solidFill>
                  <a:srgbClr val="FFFFFF"/>
                </a:solidFill>
              </a:rPr>
              <a:t>Comparaison</a:t>
            </a:r>
            <a:r>
              <a:rPr lang="en-US" sz="2800" noProof="0" dirty="0">
                <a:solidFill>
                  <a:srgbClr val="FFFFFF"/>
                </a:solidFill>
              </a:rPr>
              <a:t> entre le </a:t>
            </a:r>
            <a:r>
              <a:rPr lang="en-US" sz="2800" noProof="0" dirty="0" err="1">
                <a:solidFill>
                  <a:srgbClr val="FFFFFF"/>
                </a:solidFill>
              </a:rPr>
              <a:t>faisceau</a:t>
            </a:r>
            <a:r>
              <a:rPr lang="en-US" sz="2800" noProof="0" dirty="0">
                <a:solidFill>
                  <a:srgbClr val="FFFFFF"/>
                </a:solidFill>
              </a:rPr>
              <a:t> de PBS et les </a:t>
            </a:r>
            <a:r>
              <a:rPr lang="en-US" sz="2800" noProof="0" dirty="0" err="1">
                <a:solidFill>
                  <a:srgbClr val="FFFFFF"/>
                </a:solidFill>
              </a:rPr>
              <a:t>faisceaux</a:t>
            </a:r>
            <a:r>
              <a:rPr lang="en-US" sz="2800" noProof="0" dirty="0">
                <a:solidFill>
                  <a:srgbClr val="FFFFFF"/>
                </a:solidFill>
              </a:rPr>
              <a:t> de </a:t>
            </a:r>
            <a:r>
              <a:rPr lang="en-US" sz="2800" noProof="0" dirty="0" err="1">
                <a:solidFill>
                  <a:srgbClr val="FFFFFF"/>
                </a:solidFill>
              </a:rPr>
              <a:t>notre</a:t>
            </a:r>
            <a:r>
              <a:rPr lang="en-US" sz="2800" noProof="0" dirty="0">
                <a:solidFill>
                  <a:srgbClr val="FFFFFF"/>
                </a:solidFill>
              </a:rPr>
              <a:t> cyclotron</a:t>
            </a:r>
          </a:p>
        </p:txBody>
      </p:sp>
      <p:pic>
        <p:nvPicPr>
          <p:cNvPr id="7" name="Picture 6" descr="A red circle on a blue background&#10;&#10;AI-generated content may be incorrect.">
            <a:extLst>
              <a:ext uri="{FF2B5EF4-FFF2-40B4-BE49-F238E27FC236}">
                <a16:creationId xmlns:a16="http://schemas.microsoft.com/office/drawing/2014/main" id="{23D52EB2-85AC-E295-DAB0-79EB0850D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53" y="1780185"/>
            <a:ext cx="4333483" cy="3997637"/>
          </a:xfrm>
          <a:prstGeom prst="rect">
            <a:avLst/>
          </a:prstGeom>
        </p:spPr>
      </p:pic>
      <p:pic>
        <p:nvPicPr>
          <p:cNvPr id="4" name="Picture 3" descr="A blue square with red dots&#10;&#10;AI-generated content may be incorrect.">
            <a:extLst>
              <a:ext uri="{FF2B5EF4-FFF2-40B4-BE49-F238E27FC236}">
                <a16:creationId xmlns:a16="http://schemas.microsoft.com/office/drawing/2014/main" id="{BD564D17-DFCB-70D1-ED7D-C59CFEFD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266" y="1816574"/>
            <a:ext cx="4333693" cy="39978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C6FB2-B1DA-626C-DA87-78EBCDD66716}"/>
              </a:ext>
            </a:extLst>
          </p:cNvPr>
          <p:cNvCxnSpPr/>
          <p:nvPr/>
        </p:nvCxnSpPr>
        <p:spPr>
          <a:xfrm>
            <a:off x="2886419" y="3503364"/>
            <a:ext cx="1983036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14FD1B-FB5E-0100-E4C7-145E8457463C}"/>
              </a:ext>
            </a:extLst>
          </p:cNvPr>
          <p:cNvCxnSpPr>
            <a:cxnSpLocks/>
          </p:cNvCxnSpPr>
          <p:nvPr/>
        </p:nvCxnSpPr>
        <p:spPr>
          <a:xfrm>
            <a:off x="8591319" y="3605270"/>
            <a:ext cx="277259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9D4CA5-65CD-FC1F-2980-3066BDA4F9C4}"/>
              </a:ext>
            </a:extLst>
          </p:cNvPr>
          <p:cNvSpPr txBox="1"/>
          <p:nvPr/>
        </p:nvSpPr>
        <p:spPr>
          <a:xfrm>
            <a:off x="2956390" y="3106564"/>
            <a:ext cx="1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80 mm diamètre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D28B0-3D1D-A7C3-CAA9-B56737E08AC2}"/>
              </a:ext>
            </a:extLst>
          </p:cNvPr>
          <p:cNvSpPr txBox="1"/>
          <p:nvPr/>
        </p:nvSpPr>
        <p:spPr>
          <a:xfrm>
            <a:off x="7810888" y="3235938"/>
            <a:ext cx="195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~ 7  mm diamètre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409A6B-8670-4750-E219-C720E4FB944F}"/>
              </a:ext>
            </a:extLst>
          </p:cNvPr>
          <p:cNvSpPr txBox="1"/>
          <p:nvPr/>
        </p:nvSpPr>
        <p:spPr>
          <a:xfrm>
            <a:off x="2161997" y="5875052"/>
            <a:ext cx="332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Faisceau de proton à Cyclotron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683C2D-FD6C-7BF3-39D3-6FFBD144C953}"/>
              </a:ext>
            </a:extLst>
          </p:cNvPr>
          <p:cNvSpPr txBox="1"/>
          <p:nvPr/>
        </p:nvSpPr>
        <p:spPr>
          <a:xfrm>
            <a:off x="6766364" y="5852048"/>
            <a:ext cx="364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Faisceau de proton médicale (PBS)</a:t>
            </a:r>
          </a:p>
        </p:txBody>
      </p:sp>
    </p:spTree>
    <p:extLst>
      <p:ext uri="{BB962C8B-B14F-4D97-AF65-F5344CB8AC3E}">
        <p14:creationId xmlns:p14="http://schemas.microsoft.com/office/powerpoint/2010/main" val="256220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6E174-A013-D41E-0532-9EF61882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133" y="937647"/>
            <a:ext cx="6596245" cy="32685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Différente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modalité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thérapie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particule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Utilisant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d’autre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particules</a:t>
            </a:r>
            <a:br>
              <a:rPr lang="en-US" sz="4800" dirty="0">
                <a:solidFill>
                  <a:srgbClr val="FFFFFF"/>
                </a:solidFill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Radiotherapie</a:t>
            </a: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Carbon Ion therapy</a:t>
            </a:r>
            <a:r>
              <a:rPr lang="en-US" sz="5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8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6C08B05-5ED3-41F1-8292-9023BE94A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BB1D15-5764-41A1-A743-C6979792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B4A1D6-F451-6686-A326-A65F14EE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-1231237"/>
            <a:ext cx="4227444" cy="29067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 err="1">
                <a:solidFill>
                  <a:srgbClr val="595959"/>
                </a:solidFill>
                <a:latin typeface="+mj-lt"/>
                <a:ea typeface="+mj-ea"/>
                <a:cs typeface="+mj-cs"/>
              </a:rPr>
              <a:t>Radiothérapie</a:t>
            </a:r>
            <a:r>
              <a:rPr lang="en-US" sz="32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 - les </a:t>
            </a:r>
            <a:r>
              <a:rPr lang="en-US" sz="3200" kern="1200" dirty="0" err="1">
                <a:solidFill>
                  <a:srgbClr val="595959"/>
                </a:solidFill>
                <a:latin typeface="+mj-lt"/>
                <a:ea typeface="+mj-ea"/>
                <a:cs typeface="+mj-cs"/>
              </a:rPr>
              <a:t>avantages</a:t>
            </a:r>
            <a:r>
              <a:rPr lang="en-US" sz="32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 et les </a:t>
            </a:r>
            <a:r>
              <a:rPr lang="en-US" sz="3200" kern="1200" dirty="0" err="1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inconvénients</a:t>
            </a:r>
            <a:r>
              <a:rPr lang="en-US" sz="32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24D25-9888-4EFE-E81F-08CD2E93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75" t="1" r="182" b="-4"/>
          <a:stretch>
            <a:fillRect/>
          </a:stretch>
        </p:blipFill>
        <p:spPr>
          <a:xfrm>
            <a:off x="6095999" y="0"/>
            <a:ext cx="6095999" cy="3103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36DFA-7FE4-6F82-B575-991DEA17B7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2" r="55557" b="3"/>
          <a:stretch>
            <a:fillRect/>
          </a:stretch>
        </p:blipFill>
        <p:spPr>
          <a:xfrm>
            <a:off x="6126246" y="3103984"/>
            <a:ext cx="6035506" cy="3618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8E8C4-0D5F-2841-AA93-28E3CE12F1CD}"/>
              </a:ext>
            </a:extLst>
          </p:cNvPr>
          <p:cNvSpPr txBox="1"/>
          <p:nvPr/>
        </p:nvSpPr>
        <p:spPr>
          <a:xfrm>
            <a:off x="123316" y="2088321"/>
            <a:ext cx="5849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avantages de radiothérapie: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Disponibilité: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En Belgique, radiothérapie est disponible dans 24 centres spécialisés.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Par contre, un seul centre fourni le protonthérapie: UZ Leuven.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prix: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Radiothérapie: €1-5 Million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Proton Cyclotron: €20 – 150 Million</a:t>
            </a:r>
          </a:p>
          <a:p>
            <a:pPr lvl="1"/>
            <a:endParaRPr lang="fr-FR" dirty="0"/>
          </a:p>
          <a:p>
            <a:pPr marL="6350" lvl="1"/>
            <a:r>
              <a:rPr lang="fr-FR" dirty="0"/>
              <a:t>Les inconvénients:</a:t>
            </a:r>
          </a:p>
          <a:p>
            <a:pPr marL="749300" lvl="2" indent="-285750">
              <a:buFont typeface="Arial" panose="020B0604020202020204" pitchFamily="34" charset="0"/>
              <a:buChar char="•"/>
            </a:pPr>
            <a:r>
              <a:rPr lang="fr-FR" dirty="0"/>
              <a:t>Dépose la dose tout au long du trajet</a:t>
            </a:r>
          </a:p>
          <a:p>
            <a:pPr marL="749300" lvl="2" indent="-285750">
              <a:buFont typeface="Arial" panose="020B0604020202020204" pitchFamily="34" charset="0"/>
              <a:buChar char="•"/>
            </a:pPr>
            <a:r>
              <a:rPr lang="fr-FR" dirty="0"/>
              <a:t>Exposer les tissus sains à des doses élevées </a:t>
            </a:r>
          </a:p>
          <a:p>
            <a:pPr marL="749300" lvl="2" indent="-285750">
              <a:buFont typeface="Arial" panose="020B0604020202020204" pitchFamily="34" charset="0"/>
              <a:buChar char="•"/>
            </a:pPr>
            <a:r>
              <a:rPr lang="fr-FR" dirty="0"/>
              <a:t>Difficulté d’administrer un traitement complexe à de petites régions tumorales. 			</a:t>
            </a:r>
          </a:p>
        </p:txBody>
      </p:sp>
    </p:spTree>
    <p:extLst>
      <p:ext uri="{BB962C8B-B14F-4D97-AF65-F5344CB8AC3E}">
        <p14:creationId xmlns:p14="http://schemas.microsoft.com/office/powerpoint/2010/main" val="360995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908EC4-030A-B804-EAA8-80D9F44D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8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Dosimétrie médicale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B9D7985-068E-37DF-4A4E-499782648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468494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270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575A4-0EC7-77D4-E7D3-B12653AA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FR" sz="40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 calendrier du projet</a:t>
            </a:r>
          </a:p>
        </p:txBody>
      </p:sp>
      <p:pic>
        <p:nvPicPr>
          <p:cNvPr id="3" name="Picture 2" descr="A clock with a gear and circles&#10;&#10;AI-generated content may be incorrect.">
            <a:extLst>
              <a:ext uri="{FF2B5EF4-FFF2-40B4-BE49-F238E27FC236}">
                <a16:creationId xmlns:a16="http://schemas.microsoft.com/office/drawing/2014/main" id="{BBAA9ADF-EDE0-27C6-6FC8-BBF4FA20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2615"/>
            <a:ext cx="560832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1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39F46-D5B0-B129-0C3F-228ED51D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fr-FR" sz="7400" kern="1200" noProof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 calcul de dose précise – Les chambres d’Ionisation</a:t>
            </a: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74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6DA24-FFA0-CA43-BDD8-46F8566B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86" y="-158502"/>
            <a:ext cx="9478154" cy="13363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fonctionne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les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chambres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d’ionisation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EEC4AF-DFB5-09D5-DD96-37FEE1341EE3}"/>
              </a:ext>
            </a:extLst>
          </p:cNvPr>
          <p:cNvCxnSpPr/>
          <p:nvPr/>
        </p:nvCxnSpPr>
        <p:spPr>
          <a:xfrm>
            <a:off x="2256125" y="2475895"/>
            <a:ext cx="2846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FEF2CFC-5343-CA6F-A87C-9DEE731E8E0B}"/>
              </a:ext>
            </a:extLst>
          </p:cNvPr>
          <p:cNvCxnSpPr>
            <a:cxnSpLocks/>
          </p:cNvCxnSpPr>
          <p:nvPr/>
        </p:nvCxnSpPr>
        <p:spPr>
          <a:xfrm flipV="1">
            <a:off x="2201250" y="4388630"/>
            <a:ext cx="2901068" cy="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B535DA51-00DF-4036-05A9-A19921D4550D}"/>
              </a:ext>
            </a:extLst>
          </p:cNvPr>
          <p:cNvSpPr/>
          <p:nvPr/>
        </p:nvSpPr>
        <p:spPr>
          <a:xfrm>
            <a:off x="1668354" y="2475896"/>
            <a:ext cx="1187863" cy="19127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7F21251-196C-CAB3-4F25-2DAC1AF4B8F8}"/>
              </a:ext>
            </a:extLst>
          </p:cNvPr>
          <p:cNvSpPr/>
          <p:nvPr/>
        </p:nvSpPr>
        <p:spPr>
          <a:xfrm>
            <a:off x="2240334" y="2499874"/>
            <a:ext cx="1045701" cy="1863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269483-1CC3-958A-A597-C38ED5AEDBA1}"/>
              </a:ext>
            </a:extLst>
          </p:cNvPr>
          <p:cNvCxnSpPr>
            <a:cxnSpLocks/>
          </p:cNvCxnSpPr>
          <p:nvPr/>
        </p:nvCxnSpPr>
        <p:spPr>
          <a:xfrm>
            <a:off x="5127989" y="3398350"/>
            <a:ext cx="182394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CFE709C-AF01-4BCE-40CF-CC611B9E676B}"/>
              </a:ext>
            </a:extLst>
          </p:cNvPr>
          <p:cNvCxnSpPr>
            <a:cxnSpLocks/>
          </p:cNvCxnSpPr>
          <p:nvPr/>
        </p:nvCxnSpPr>
        <p:spPr>
          <a:xfrm flipV="1">
            <a:off x="6951930" y="1945207"/>
            <a:ext cx="0" cy="148059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CC02E0-0D58-CBEE-23E4-8A5664584F98}"/>
              </a:ext>
            </a:extLst>
          </p:cNvPr>
          <p:cNvCxnSpPr/>
          <p:nvPr/>
        </p:nvCxnSpPr>
        <p:spPr>
          <a:xfrm>
            <a:off x="5102318" y="4388630"/>
            <a:ext cx="88995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5307F2D-CB7E-CFBC-0652-FA52A5DA21D5}"/>
              </a:ext>
            </a:extLst>
          </p:cNvPr>
          <p:cNvCxnSpPr>
            <a:cxnSpLocks/>
          </p:cNvCxnSpPr>
          <p:nvPr/>
        </p:nvCxnSpPr>
        <p:spPr>
          <a:xfrm>
            <a:off x="5992268" y="4388630"/>
            <a:ext cx="2406597" cy="1008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8300EC6-9057-61AB-73F1-47C4888F26E1}"/>
              </a:ext>
            </a:extLst>
          </p:cNvPr>
          <p:cNvCxnSpPr>
            <a:cxnSpLocks/>
          </p:cNvCxnSpPr>
          <p:nvPr/>
        </p:nvCxnSpPr>
        <p:spPr>
          <a:xfrm>
            <a:off x="8398865" y="3903419"/>
            <a:ext cx="0" cy="4953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E75A391-B581-AEC4-B716-9CDC5C78E0B7}"/>
              </a:ext>
            </a:extLst>
          </p:cNvPr>
          <p:cNvCxnSpPr>
            <a:cxnSpLocks/>
          </p:cNvCxnSpPr>
          <p:nvPr/>
        </p:nvCxnSpPr>
        <p:spPr>
          <a:xfrm flipV="1">
            <a:off x="6951930" y="1945206"/>
            <a:ext cx="635100" cy="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36E9D7D-0515-5DFF-950B-4847DFCB6B44}"/>
              </a:ext>
            </a:extLst>
          </p:cNvPr>
          <p:cNvCxnSpPr>
            <a:cxnSpLocks/>
          </p:cNvCxnSpPr>
          <p:nvPr/>
        </p:nvCxnSpPr>
        <p:spPr>
          <a:xfrm flipV="1">
            <a:off x="7592857" y="1551557"/>
            <a:ext cx="0" cy="754947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C1BB0F-4D4C-AE79-7708-BC0E80424842}"/>
              </a:ext>
            </a:extLst>
          </p:cNvPr>
          <p:cNvCxnSpPr>
            <a:cxnSpLocks/>
          </p:cNvCxnSpPr>
          <p:nvPr/>
        </p:nvCxnSpPr>
        <p:spPr>
          <a:xfrm flipV="1">
            <a:off x="7686083" y="1736614"/>
            <a:ext cx="0" cy="41718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E46B333-B66A-4989-0118-118E36EAABA0}"/>
              </a:ext>
            </a:extLst>
          </p:cNvPr>
          <p:cNvCxnSpPr>
            <a:cxnSpLocks/>
          </p:cNvCxnSpPr>
          <p:nvPr/>
        </p:nvCxnSpPr>
        <p:spPr>
          <a:xfrm flipV="1">
            <a:off x="7686083" y="1929030"/>
            <a:ext cx="718614" cy="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F2314CE-652F-0197-B340-00586B915036}"/>
              </a:ext>
            </a:extLst>
          </p:cNvPr>
          <p:cNvCxnSpPr>
            <a:cxnSpLocks/>
          </p:cNvCxnSpPr>
          <p:nvPr/>
        </p:nvCxnSpPr>
        <p:spPr>
          <a:xfrm>
            <a:off x="8398865" y="1929030"/>
            <a:ext cx="5" cy="204898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F5A6D0C-31A7-701F-EAFD-BF5B76D91C38}"/>
              </a:ext>
            </a:extLst>
          </p:cNvPr>
          <p:cNvCxnSpPr>
            <a:cxnSpLocks/>
          </p:cNvCxnSpPr>
          <p:nvPr/>
        </p:nvCxnSpPr>
        <p:spPr>
          <a:xfrm>
            <a:off x="5102318" y="2475895"/>
            <a:ext cx="0" cy="19127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977C775-D49F-3863-B2E6-DD04EC9809DA}"/>
              </a:ext>
            </a:extLst>
          </p:cNvPr>
          <p:cNvSpPr txBox="1"/>
          <p:nvPr/>
        </p:nvSpPr>
        <p:spPr>
          <a:xfrm>
            <a:off x="940253" y="1658185"/>
            <a:ext cx="1793815" cy="2889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649224">
              <a:spcAft>
                <a:spcPts val="600"/>
              </a:spcAft>
            </a:pPr>
            <a:r>
              <a:rPr lang="fr-FR" sz="1278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Chambre d’ionisation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7" name="Can 86">
            <a:extLst>
              <a:ext uri="{FF2B5EF4-FFF2-40B4-BE49-F238E27FC236}">
                <a16:creationId xmlns:a16="http://schemas.microsoft.com/office/drawing/2014/main" id="{86ABC1FF-8721-F09A-B388-50FCF3C4E55D}"/>
              </a:ext>
            </a:extLst>
          </p:cNvPr>
          <p:cNvSpPr/>
          <p:nvPr/>
        </p:nvSpPr>
        <p:spPr>
          <a:xfrm rot="16200000">
            <a:off x="3670739" y="2125450"/>
            <a:ext cx="263421" cy="2599734"/>
          </a:xfrm>
          <a:prstGeom prst="can">
            <a:avLst>
              <a:gd name="adj" fmla="val 250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6B95A1-B1CA-814D-1277-30A8E373206F}"/>
              </a:ext>
            </a:extLst>
          </p:cNvPr>
          <p:cNvSpPr txBox="1"/>
          <p:nvPr/>
        </p:nvSpPr>
        <p:spPr>
          <a:xfrm>
            <a:off x="4337195" y="2902709"/>
            <a:ext cx="744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49224">
              <a:spcAft>
                <a:spcPts val="600"/>
              </a:spcAft>
            </a:pPr>
            <a:r>
              <a:rPr lang="fr-F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Entrefer fermé</a:t>
            </a:r>
            <a:endParaRPr lang="fr-FR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AB20967-CC98-AD94-BB7B-F780713813D7}"/>
              </a:ext>
            </a:extLst>
          </p:cNvPr>
          <p:cNvSpPr txBox="1"/>
          <p:nvPr/>
        </p:nvSpPr>
        <p:spPr>
          <a:xfrm>
            <a:off x="6850726" y="1177836"/>
            <a:ext cx="1472607" cy="2889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649224">
              <a:spcAft>
                <a:spcPts val="600"/>
              </a:spcAft>
            </a:pPr>
            <a:r>
              <a:rPr lang="fr-FR" sz="127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 de tension</a:t>
            </a:r>
            <a:endParaRPr lang="fr-FR" dirty="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BF4793-8E01-05DD-F345-476C751994C9}"/>
              </a:ext>
            </a:extLst>
          </p:cNvPr>
          <p:cNvCxnSpPr>
            <a:cxnSpLocks/>
          </p:cNvCxnSpPr>
          <p:nvPr/>
        </p:nvCxnSpPr>
        <p:spPr>
          <a:xfrm>
            <a:off x="3819170" y="2060718"/>
            <a:ext cx="0" cy="26308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5071644-8330-D9DC-4F84-5B6F2AE27632}"/>
              </a:ext>
            </a:extLst>
          </p:cNvPr>
          <p:cNvSpPr txBox="1"/>
          <p:nvPr/>
        </p:nvSpPr>
        <p:spPr>
          <a:xfrm>
            <a:off x="2995518" y="4655739"/>
            <a:ext cx="16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fr-FR" sz="127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Passage de particule</a:t>
            </a:r>
            <a:endParaRPr lang="fr-F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55A6E0-4D71-C9D3-DFC4-385BA74AFAF0}"/>
              </a:ext>
            </a:extLst>
          </p:cNvPr>
          <p:cNvSpPr txBox="1"/>
          <p:nvPr/>
        </p:nvSpPr>
        <p:spPr>
          <a:xfrm>
            <a:off x="4436664" y="3536691"/>
            <a:ext cx="699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dirty="0"/>
              <a:t>Electrode</a:t>
            </a:r>
          </a:p>
          <a:p>
            <a:pPr algn="r"/>
            <a:r>
              <a:rPr lang="fr-FR" sz="700" dirty="0"/>
              <a:t> centrale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F4831E5-AEDD-E981-8345-7E4F43A02E17}"/>
              </a:ext>
            </a:extLst>
          </p:cNvPr>
          <p:cNvSpPr txBox="1"/>
          <p:nvPr/>
        </p:nvSpPr>
        <p:spPr>
          <a:xfrm>
            <a:off x="3483079" y="2458845"/>
            <a:ext cx="3080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  <a:p>
            <a:r>
              <a:rPr lang="fr-FR" dirty="0"/>
              <a:t>+</a:t>
            </a:r>
          </a:p>
          <a:p>
            <a:r>
              <a:rPr lang="fr-FR" dirty="0"/>
              <a:t>+</a:t>
            </a:r>
          </a:p>
          <a:p>
            <a:endParaRPr lang="fr-FR" dirty="0"/>
          </a:p>
          <a:p>
            <a:r>
              <a:rPr lang="fr-FR" dirty="0"/>
              <a:t>+</a:t>
            </a:r>
          </a:p>
          <a:p>
            <a:r>
              <a:rPr lang="fr-FR" dirty="0"/>
              <a:t>+</a:t>
            </a:r>
          </a:p>
          <a:p>
            <a:r>
              <a:rPr lang="fr-FR" dirty="0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5E4D849-6A71-3D79-ED6D-F7480F5AF01B}"/>
              </a:ext>
            </a:extLst>
          </p:cNvPr>
          <p:cNvSpPr txBox="1"/>
          <p:nvPr/>
        </p:nvSpPr>
        <p:spPr>
          <a:xfrm>
            <a:off x="3867214" y="2409655"/>
            <a:ext cx="2632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</a:t>
            </a:r>
          </a:p>
          <a:p>
            <a:r>
              <a:rPr lang="fr-FR" dirty="0"/>
              <a:t>-</a:t>
            </a:r>
          </a:p>
          <a:p>
            <a:r>
              <a:rPr lang="fr-FR" dirty="0"/>
              <a:t>-</a:t>
            </a:r>
          </a:p>
          <a:p>
            <a:endParaRPr lang="fr-FR" dirty="0"/>
          </a:p>
          <a:p>
            <a:r>
              <a:rPr lang="fr-FR" dirty="0"/>
              <a:t>-</a:t>
            </a:r>
          </a:p>
          <a:p>
            <a:r>
              <a:rPr lang="fr-FR" dirty="0"/>
              <a:t>-</a:t>
            </a:r>
          </a:p>
          <a:p>
            <a:r>
              <a:rPr lang="fr-FR" dirty="0"/>
              <a:t>-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08946E-21DD-C924-BDB2-88D45C16721F}"/>
              </a:ext>
            </a:extLst>
          </p:cNvPr>
          <p:cNvSpPr/>
          <p:nvPr/>
        </p:nvSpPr>
        <p:spPr>
          <a:xfrm>
            <a:off x="7546245" y="3047758"/>
            <a:ext cx="1635335" cy="53795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9224">
              <a:spcAft>
                <a:spcPts val="600"/>
              </a:spcAft>
            </a:pPr>
            <a:r>
              <a:rPr lang="fr-FR" sz="1278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Appareil de masure électronique</a:t>
            </a:r>
            <a:endParaRPr lang="fr-FR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56DE1B2-3EC3-F4BC-ACEA-FF75A55399F6}"/>
              </a:ext>
            </a:extLst>
          </p:cNvPr>
          <p:cNvSpPr txBox="1"/>
          <p:nvPr/>
        </p:nvSpPr>
        <p:spPr>
          <a:xfrm>
            <a:off x="7103495" y="149662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69601D0-9247-E6E5-C7C6-40109A4E377A}"/>
                  </a:ext>
                </a:extLst>
              </p:cNvPr>
              <p:cNvSpPr txBox="1"/>
              <p:nvPr/>
            </p:nvSpPr>
            <p:spPr>
              <a:xfrm>
                <a:off x="1828873" y="3449085"/>
                <a:ext cx="384464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69601D0-9247-E6E5-C7C6-40109A4E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73" y="3449085"/>
                <a:ext cx="384464" cy="40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524352E9-A764-D35B-54D0-6E6ED9CAB560}"/>
              </a:ext>
            </a:extLst>
          </p:cNvPr>
          <p:cNvSpPr txBox="1"/>
          <p:nvPr/>
        </p:nvSpPr>
        <p:spPr>
          <a:xfrm>
            <a:off x="4012745" y="2071107"/>
            <a:ext cx="1122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/>
              <a:t>Isolation mis à la terre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6EA591A-6B1A-CF4F-4BE6-17957D5DFF08}"/>
              </a:ext>
            </a:extLst>
          </p:cNvPr>
          <p:cNvCxnSpPr>
            <a:cxnSpLocks/>
          </p:cNvCxnSpPr>
          <p:nvPr/>
        </p:nvCxnSpPr>
        <p:spPr>
          <a:xfrm flipV="1">
            <a:off x="5081801" y="2475889"/>
            <a:ext cx="248849" cy="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C0FFFE4-EFAE-FE02-14F6-4DE20B0E8DD8}"/>
              </a:ext>
            </a:extLst>
          </p:cNvPr>
          <p:cNvCxnSpPr>
            <a:cxnSpLocks/>
          </p:cNvCxnSpPr>
          <p:nvPr/>
        </p:nvCxnSpPr>
        <p:spPr>
          <a:xfrm>
            <a:off x="5346863" y="2302131"/>
            <a:ext cx="0" cy="37620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100B456-C39D-4C28-DFC1-E1E72D1228EF}"/>
              </a:ext>
            </a:extLst>
          </p:cNvPr>
          <p:cNvCxnSpPr>
            <a:cxnSpLocks/>
          </p:cNvCxnSpPr>
          <p:nvPr/>
        </p:nvCxnSpPr>
        <p:spPr>
          <a:xfrm>
            <a:off x="5429413" y="2374324"/>
            <a:ext cx="0" cy="2318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855F0EE-CD27-B3FB-8251-BCE43A30C625}"/>
              </a:ext>
            </a:extLst>
          </p:cNvPr>
          <p:cNvCxnSpPr>
            <a:cxnSpLocks/>
          </p:cNvCxnSpPr>
          <p:nvPr/>
        </p:nvCxnSpPr>
        <p:spPr>
          <a:xfrm>
            <a:off x="5502438" y="2414035"/>
            <a:ext cx="0" cy="152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9B0B077-C680-913D-CE61-CF5C1990D890}"/>
              </a:ext>
            </a:extLst>
          </p:cNvPr>
          <p:cNvCxnSpPr/>
          <p:nvPr/>
        </p:nvCxnSpPr>
        <p:spPr>
          <a:xfrm flipV="1">
            <a:off x="2648076" y="2566435"/>
            <a:ext cx="0" cy="628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90A4CC8-F6F4-FEA8-77D0-8D9D6E8D0560}"/>
              </a:ext>
            </a:extLst>
          </p:cNvPr>
          <p:cNvCxnSpPr/>
          <p:nvPr/>
        </p:nvCxnSpPr>
        <p:spPr>
          <a:xfrm flipV="1">
            <a:off x="2833992" y="2566434"/>
            <a:ext cx="0" cy="628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8267FAA-0D4C-91B4-2F08-3C205F3375AE}"/>
              </a:ext>
            </a:extLst>
          </p:cNvPr>
          <p:cNvCxnSpPr/>
          <p:nvPr/>
        </p:nvCxnSpPr>
        <p:spPr>
          <a:xfrm flipV="1">
            <a:off x="3057651" y="2566434"/>
            <a:ext cx="0" cy="628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4EE987F-BC95-D58E-1B98-C28F72B87F75}"/>
              </a:ext>
            </a:extLst>
          </p:cNvPr>
          <p:cNvCxnSpPr/>
          <p:nvPr/>
        </p:nvCxnSpPr>
        <p:spPr>
          <a:xfrm flipV="1">
            <a:off x="3282860" y="2566433"/>
            <a:ext cx="0" cy="628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DD8AC74-15D9-4000-1F27-7ABE1A02C052}"/>
              </a:ext>
            </a:extLst>
          </p:cNvPr>
          <p:cNvCxnSpPr/>
          <p:nvPr/>
        </p:nvCxnSpPr>
        <p:spPr>
          <a:xfrm flipV="1">
            <a:off x="4200651" y="2566434"/>
            <a:ext cx="0" cy="628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8CAD00-1E70-1276-149C-3B0B59919365}"/>
              </a:ext>
            </a:extLst>
          </p:cNvPr>
          <p:cNvCxnSpPr/>
          <p:nvPr/>
        </p:nvCxnSpPr>
        <p:spPr>
          <a:xfrm flipV="1">
            <a:off x="4386567" y="2566433"/>
            <a:ext cx="0" cy="628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62007F9-A64B-A8CC-A1AA-3CED6F6B04CE}"/>
              </a:ext>
            </a:extLst>
          </p:cNvPr>
          <p:cNvGrpSpPr/>
          <p:nvPr/>
        </p:nvGrpSpPr>
        <p:grpSpPr>
          <a:xfrm rot="10800000">
            <a:off x="2651252" y="3626752"/>
            <a:ext cx="634784" cy="628327"/>
            <a:chOff x="2574709" y="3794340"/>
            <a:chExt cx="634784" cy="628327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0B9E703-B2FC-28C2-6C66-007C4A54E6A7}"/>
                </a:ext>
              </a:extLst>
            </p:cNvPr>
            <p:cNvCxnSpPr/>
            <p:nvPr/>
          </p:nvCxnSpPr>
          <p:spPr>
            <a:xfrm flipV="1">
              <a:off x="2574709" y="3794342"/>
              <a:ext cx="0" cy="628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37998B9-586B-74CE-9B3B-88B2EADF8BB4}"/>
                </a:ext>
              </a:extLst>
            </p:cNvPr>
            <p:cNvCxnSpPr/>
            <p:nvPr/>
          </p:nvCxnSpPr>
          <p:spPr>
            <a:xfrm flipV="1">
              <a:off x="2760625" y="3794341"/>
              <a:ext cx="0" cy="628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A3628998-7F45-B20B-D5AC-4D62AD9CF205}"/>
                </a:ext>
              </a:extLst>
            </p:cNvPr>
            <p:cNvCxnSpPr/>
            <p:nvPr/>
          </p:nvCxnSpPr>
          <p:spPr>
            <a:xfrm flipV="1">
              <a:off x="2984284" y="3794341"/>
              <a:ext cx="0" cy="628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FA6BD30-C049-EF8F-756C-7B2AC3DCE669}"/>
                </a:ext>
              </a:extLst>
            </p:cNvPr>
            <p:cNvCxnSpPr/>
            <p:nvPr/>
          </p:nvCxnSpPr>
          <p:spPr>
            <a:xfrm flipV="1">
              <a:off x="3209493" y="3794340"/>
              <a:ext cx="0" cy="6283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119591A-FE60-FED5-D101-697CEFEECB63}"/>
              </a:ext>
            </a:extLst>
          </p:cNvPr>
          <p:cNvCxnSpPr/>
          <p:nvPr/>
        </p:nvCxnSpPr>
        <p:spPr>
          <a:xfrm rot="10800000" flipV="1">
            <a:off x="4403680" y="3663857"/>
            <a:ext cx="0" cy="628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29610DA-9AB0-8009-4FBA-73A82109C148}"/>
              </a:ext>
            </a:extLst>
          </p:cNvPr>
          <p:cNvCxnSpPr/>
          <p:nvPr/>
        </p:nvCxnSpPr>
        <p:spPr>
          <a:xfrm rot="10800000" flipV="1">
            <a:off x="4178471" y="3663858"/>
            <a:ext cx="0" cy="628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4C32F3F-52B1-E154-701D-6C91191CE925}"/>
              </a:ext>
            </a:extLst>
          </p:cNvPr>
          <p:cNvCxnSpPr>
            <a:cxnSpLocks/>
          </p:cNvCxnSpPr>
          <p:nvPr/>
        </p:nvCxnSpPr>
        <p:spPr>
          <a:xfrm flipH="1">
            <a:off x="2327811" y="3599784"/>
            <a:ext cx="173121" cy="564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A59E457-C333-5B9E-AF10-7E765CA3E176}"/>
              </a:ext>
            </a:extLst>
          </p:cNvPr>
          <p:cNvCxnSpPr>
            <a:cxnSpLocks/>
          </p:cNvCxnSpPr>
          <p:nvPr/>
        </p:nvCxnSpPr>
        <p:spPr>
          <a:xfrm flipH="1">
            <a:off x="1948315" y="3503079"/>
            <a:ext cx="476178" cy="499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EF45B23-910F-4530-9BF8-13332C0CB35A}"/>
              </a:ext>
            </a:extLst>
          </p:cNvPr>
          <p:cNvCxnSpPr>
            <a:cxnSpLocks/>
          </p:cNvCxnSpPr>
          <p:nvPr/>
        </p:nvCxnSpPr>
        <p:spPr>
          <a:xfrm flipH="1">
            <a:off x="1788988" y="3425799"/>
            <a:ext cx="6610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5BA5E63-A74E-3ABB-2176-E4BAAE8EB4D1}"/>
              </a:ext>
            </a:extLst>
          </p:cNvPr>
          <p:cNvCxnSpPr>
            <a:cxnSpLocks/>
          </p:cNvCxnSpPr>
          <p:nvPr/>
        </p:nvCxnSpPr>
        <p:spPr>
          <a:xfrm flipH="1" flipV="1">
            <a:off x="1901951" y="3004563"/>
            <a:ext cx="587959" cy="291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93F8E6D-F60E-44C4-DDD0-271C111638AB}"/>
              </a:ext>
            </a:extLst>
          </p:cNvPr>
          <p:cNvCxnSpPr>
            <a:cxnSpLocks/>
          </p:cNvCxnSpPr>
          <p:nvPr/>
        </p:nvCxnSpPr>
        <p:spPr>
          <a:xfrm flipH="1" flipV="1">
            <a:off x="2103405" y="2643410"/>
            <a:ext cx="396142" cy="482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Freeform 145">
            <a:extLst>
              <a:ext uri="{FF2B5EF4-FFF2-40B4-BE49-F238E27FC236}">
                <a16:creationId xmlns:a16="http://schemas.microsoft.com/office/drawing/2014/main" id="{306EF5D3-D575-A2CE-AAD2-7DEB1C7B29E8}"/>
              </a:ext>
            </a:extLst>
          </p:cNvPr>
          <p:cNvSpPr/>
          <p:nvPr/>
        </p:nvSpPr>
        <p:spPr>
          <a:xfrm>
            <a:off x="5775542" y="2871778"/>
            <a:ext cx="549442" cy="429869"/>
          </a:xfrm>
          <a:custGeom>
            <a:avLst/>
            <a:gdLst>
              <a:gd name="connsiteX0" fmla="*/ 0 w 549442"/>
              <a:gd name="connsiteY0" fmla="*/ 425858 h 429869"/>
              <a:gd name="connsiteX1" fmla="*/ 184484 w 549442"/>
              <a:gd name="connsiteY1" fmla="*/ 742 h 429869"/>
              <a:gd name="connsiteX2" fmla="*/ 292769 w 549442"/>
              <a:gd name="connsiteY2" fmla="*/ 325595 h 429869"/>
              <a:gd name="connsiteX3" fmla="*/ 549442 w 549442"/>
              <a:gd name="connsiteY3" fmla="*/ 429869 h 42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442" h="429869">
                <a:moveTo>
                  <a:pt x="0" y="425858"/>
                </a:moveTo>
                <a:cubicBezTo>
                  <a:pt x="67844" y="221655"/>
                  <a:pt x="135689" y="17452"/>
                  <a:pt x="184484" y="742"/>
                </a:cubicBezTo>
                <a:cubicBezTo>
                  <a:pt x="233279" y="-15968"/>
                  <a:pt x="231943" y="254074"/>
                  <a:pt x="292769" y="325595"/>
                </a:cubicBezTo>
                <a:cubicBezTo>
                  <a:pt x="353595" y="397116"/>
                  <a:pt x="451518" y="413492"/>
                  <a:pt x="549442" y="42986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84D0476-96F9-1D69-AAB9-836B01849099}"/>
              </a:ext>
            </a:extLst>
          </p:cNvPr>
          <p:cNvCxnSpPr/>
          <p:nvPr/>
        </p:nvCxnSpPr>
        <p:spPr>
          <a:xfrm>
            <a:off x="5602163" y="3398350"/>
            <a:ext cx="97455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1ED1600D-292A-A22F-AF10-CD22BA62E269}"/>
                  </a:ext>
                </a:extLst>
              </p:cNvPr>
              <p:cNvSpPr txBox="1"/>
              <p:nvPr/>
            </p:nvSpPr>
            <p:spPr>
              <a:xfrm>
                <a:off x="5853171" y="3383880"/>
                <a:ext cx="3266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1ED1600D-292A-A22F-AF10-CD22BA62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71" y="3383880"/>
                <a:ext cx="3266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AAD63BC5-960A-CDD8-1309-0CD151A44324}"/>
              </a:ext>
            </a:extLst>
          </p:cNvPr>
          <p:cNvSpPr txBox="1"/>
          <p:nvPr/>
        </p:nvSpPr>
        <p:spPr>
          <a:xfrm>
            <a:off x="9265476" y="2684313"/>
            <a:ext cx="2238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- l'électromètre mesure le courant</a:t>
            </a:r>
          </a:p>
          <a:p>
            <a:r>
              <a:rPr lang="fr-FR" sz="1400" dirty="0"/>
              <a:t>- Et intégrer pour obtenir une mesure de 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4393D09-D4CB-9723-F9A9-0D07782D651B}"/>
                  </a:ext>
                </a:extLst>
              </p:cNvPr>
              <p:cNvSpPr txBox="1"/>
              <p:nvPr/>
            </p:nvSpPr>
            <p:spPr>
              <a:xfrm>
                <a:off x="3738543" y="4969700"/>
                <a:ext cx="3727239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4393D09-D4CB-9723-F9A9-0D07782D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43" y="4969700"/>
                <a:ext cx="3727239" cy="818814"/>
              </a:xfrm>
              <a:prstGeom prst="rect">
                <a:avLst/>
              </a:prstGeom>
              <a:blipFill>
                <a:blip r:embed="rId5"/>
                <a:stretch>
                  <a:fillRect t="-130303" r="-5102" b="-1848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0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xit" presetSubtype="4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6" presetClass="exit" presetSubtype="2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86" grpId="0" animBg="1"/>
      <p:bldP spid="87" grpId="0" animBg="1"/>
      <p:bldP spid="88" grpId="0"/>
      <p:bldP spid="89" grpId="0" animBg="1"/>
      <p:bldP spid="91" grpId="0"/>
      <p:bldP spid="92" grpId="0"/>
      <p:bldP spid="93" grpId="0"/>
      <p:bldP spid="93" grpId="1"/>
      <p:bldP spid="94" grpId="0"/>
      <p:bldP spid="94" grpId="1"/>
      <p:bldP spid="79" grpId="0" animBg="1"/>
      <p:bldP spid="99" grpId="0"/>
      <p:bldP spid="100" grpId="0"/>
      <p:bldP spid="101" grpId="0"/>
      <p:bldP spid="146" grpId="0" animBg="1"/>
      <p:bldP spid="149" grpId="0"/>
      <p:bldP spid="150" grpId="0"/>
      <p:bldP spid="1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31FCB-42C1-28D6-C428-8A8AC1DB1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840C500-BE07-FF74-7BD4-F413A0E17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6FBAE17-EB26-8930-6478-2B2FD23A8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DCED10-50FB-A90D-A282-C0849B821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13F0C4A-9267-82BF-F101-42C88E7D7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038AA59-8D98-AA8C-A310-1BBF088F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B65DE63-D86E-896C-097F-1F0A6EAD2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44192-8096-160C-6817-D2A41708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Calculer</a:t>
            </a:r>
            <a:r>
              <a:rPr lang="en-US" sz="4000" dirty="0">
                <a:solidFill>
                  <a:srgbClr val="FFFFFF"/>
                </a:solidFill>
              </a:rPr>
              <a:t> la dose </a:t>
            </a:r>
            <a:r>
              <a:rPr lang="en-US" sz="4000" dirty="0" err="1">
                <a:solidFill>
                  <a:srgbClr val="FFFFFF"/>
                </a:solidFill>
              </a:rPr>
              <a:t>délivrée</a:t>
            </a:r>
            <a:r>
              <a:rPr lang="en-US" sz="4000" dirty="0">
                <a:solidFill>
                  <a:srgbClr val="FFFFFF"/>
                </a:solidFill>
              </a:rPr>
              <a:t> via la charge </a:t>
            </a:r>
            <a:r>
              <a:rPr lang="en-US" sz="4000" dirty="0" err="1">
                <a:solidFill>
                  <a:srgbClr val="FFFFFF"/>
                </a:solidFill>
              </a:rPr>
              <a:t>mesurée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B55840-9610-8341-1B6E-7C1B3FD93BED}"/>
              </a:ext>
            </a:extLst>
          </p:cNvPr>
          <p:cNvCxnSpPr/>
          <p:nvPr/>
        </p:nvCxnSpPr>
        <p:spPr>
          <a:xfrm>
            <a:off x="5573273" y="1229403"/>
            <a:ext cx="2846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8851CA-FD7A-4E4C-A09A-F6FFF1E7CB8F}"/>
              </a:ext>
            </a:extLst>
          </p:cNvPr>
          <p:cNvCxnSpPr>
            <a:cxnSpLocks/>
          </p:cNvCxnSpPr>
          <p:nvPr/>
        </p:nvCxnSpPr>
        <p:spPr>
          <a:xfrm flipV="1">
            <a:off x="5518398" y="3142138"/>
            <a:ext cx="2901068" cy="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EEBDBFA-20FB-777F-A722-8734729C5165}"/>
              </a:ext>
            </a:extLst>
          </p:cNvPr>
          <p:cNvSpPr/>
          <p:nvPr/>
        </p:nvSpPr>
        <p:spPr>
          <a:xfrm>
            <a:off x="5030118" y="1229404"/>
            <a:ext cx="937966" cy="19127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7BDAB-E8F0-DCB6-CF38-6641D81DFC26}"/>
              </a:ext>
            </a:extLst>
          </p:cNvPr>
          <p:cNvSpPr/>
          <p:nvPr/>
        </p:nvSpPr>
        <p:spPr>
          <a:xfrm>
            <a:off x="5557482" y="1253382"/>
            <a:ext cx="1045701" cy="1863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5105B5-0718-159E-0416-CA16C327CBBE}"/>
              </a:ext>
            </a:extLst>
          </p:cNvPr>
          <p:cNvCxnSpPr/>
          <p:nvPr/>
        </p:nvCxnSpPr>
        <p:spPr>
          <a:xfrm>
            <a:off x="8445137" y="2151858"/>
            <a:ext cx="88995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F6D1D7-19DC-7DD1-B7DE-4BE32BF630DF}"/>
              </a:ext>
            </a:extLst>
          </p:cNvPr>
          <p:cNvCxnSpPr>
            <a:cxnSpLocks/>
          </p:cNvCxnSpPr>
          <p:nvPr/>
        </p:nvCxnSpPr>
        <p:spPr>
          <a:xfrm flipV="1">
            <a:off x="9335087" y="711839"/>
            <a:ext cx="0" cy="144001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741EAC-F109-A45A-F59B-632B0BF1023F}"/>
              </a:ext>
            </a:extLst>
          </p:cNvPr>
          <p:cNvCxnSpPr/>
          <p:nvPr/>
        </p:nvCxnSpPr>
        <p:spPr>
          <a:xfrm>
            <a:off x="8419466" y="3142138"/>
            <a:ext cx="88995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9A278E-809C-7AF5-7186-95B5F29848EA}"/>
              </a:ext>
            </a:extLst>
          </p:cNvPr>
          <p:cNvCxnSpPr>
            <a:cxnSpLocks/>
          </p:cNvCxnSpPr>
          <p:nvPr/>
        </p:nvCxnSpPr>
        <p:spPr>
          <a:xfrm>
            <a:off x="9309416" y="3142138"/>
            <a:ext cx="145276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B0C82F-39D1-450D-2BA4-44722B5E1995}"/>
              </a:ext>
            </a:extLst>
          </p:cNvPr>
          <p:cNvCxnSpPr>
            <a:cxnSpLocks/>
          </p:cNvCxnSpPr>
          <p:nvPr/>
        </p:nvCxnSpPr>
        <p:spPr>
          <a:xfrm flipH="1">
            <a:off x="10782027" y="2656549"/>
            <a:ext cx="5828" cy="48558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4C6B7-5CAF-6C84-E9D9-CFABBCE813BC}"/>
              </a:ext>
            </a:extLst>
          </p:cNvPr>
          <p:cNvSpPr/>
          <p:nvPr/>
        </p:nvSpPr>
        <p:spPr>
          <a:xfrm>
            <a:off x="9970187" y="1647169"/>
            <a:ext cx="1635335" cy="100937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9224">
              <a:spcAft>
                <a:spcPts val="600"/>
              </a:spcAft>
            </a:pPr>
            <a:r>
              <a:rPr lang="fr-FR" sz="1278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Appareil de masure électronique</a:t>
            </a:r>
            <a:endParaRPr lang="fr-FR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BDD8FD-3D36-1E67-BAA6-862D7AC62531}"/>
              </a:ext>
            </a:extLst>
          </p:cNvPr>
          <p:cNvCxnSpPr>
            <a:cxnSpLocks/>
          </p:cNvCxnSpPr>
          <p:nvPr/>
        </p:nvCxnSpPr>
        <p:spPr>
          <a:xfrm flipV="1">
            <a:off x="9335087" y="711838"/>
            <a:ext cx="635100" cy="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E37F64-303C-19EC-BED3-DA9FA8381975}"/>
              </a:ext>
            </a:extLst>
          </p:cNvPr>
          <p:cNvCxnSpPr>
            <a:cxnSpLocks/>
          </p:cNvCxnSpPr>
          <p:nvPr/>
        </p:nvCxnSpPr>
        <p:spPr>
          <a:xfrm flipV="1">
            <a:off x="9976014" y="318189"/>
            <a:ext cx="0" cy="754947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7392CC-1AE4-24A2-51A9-99407EECAE69}"/>
              </a:ext>
            </a:extLst>
          </p:cNvPr>
          <p:cNvCxnSpPr>
            <a:cxnSpLocks/>
          </p:cNvCxnSpPr>
          <p:nvPr/>
        </p:nvCxnSpPr>
        <p:spPr>
          <a:xfrm flipV="1">
            <a:off x="10069240" y="503246"/>
            <a:ext cx="0" cy="41718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FC46F2B-7781-9949-68DD-D5FAB7B5D5AE}"/>
              </a:ext>
            </a:extLst>
          </p:cNvPr>
          <p:cNvCxnSpPr>
            <a:cxnSpLocks/>
          </p:cNvCxnSpPr>
          <p:nvPr/>
        </p:nvCxnSpPr>
        <p:spPr>
          <a:xfrm flipV="1">
            <a:off x="10069240" y="695662"/>
            <a:ext cx="718614" cy="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A1459C-E248-176F-BAA5-82062D75B108}"/>
              </a:ext>
            </a:extLst>
          </p:cNvPr>
          <p:cNvCxnSpPr>
            <a:cxnSpLocks/>
          </p:cNvCxnSpPr>
          <p:nvPr/>
        </p:nvCxnSpPr>
        <p:spPr>
          <a:xfrm>
            <a:off x="10782027" y="711838"/>
            <a:ext cx="0" cy="93533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004D18-CC50-71A3-9AC7-E1E936349093}"/>
              </a:ext>
            </a:extLst>
          </p:cNvPr>
          <p:cNvCxnSpPr>
            <a:cxnSpLocks/>
          </p:cNvCxnSpPr>
          <p:nvPr/>
        </p:nvCxnSpPr>
        <p:spPr>
          <a:xfrm>
            <a:off x="8419466" y="1229403"/>
            <a:ext cx="0" cy="19127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F3F181F-1BA5-F9B4-1EDF-A7338E7F30E7}"/>
              </a:ext>
            </a:extLst>
          </p:cNvPr>
          <p:cNvSpPr txBox="1"/>
          <p:nvPr/>
        </p:nvSpPr>
        <p:spPr>
          <a:xfrm>
            <a:off x="4316191" y="584511"/>
            <a:ext cx="1793815" cy="2889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649224">
              <a:spcAft>
                <a:spcPts val="600"/>
              </a:spcAft>
            </a:pPr>
            <a:r>
              <a:rPr lang="fr-FR" sz="127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Chambre d’ionisation</a:t>
            </a:r>
            <a:endParaRPr lang="fr-FR" dirty="0"/>
          </a:p>
        </p:txBody>
      </p:sp>
      <p:sp>
        <p:nvSpPr>
          <p:cNvPr id="42" name="Can 41">
            <a:extLst>
              <a:ext uri="{FF2B5EF4-FFF2-40B4-BE49-F238E27FC236}">
                <a16:creationId xmlns:a16="http://schemas.microsoft.com/office/drawing/2014/main" id="{44C4B26E-F373-F3F0-3A6D-236CFC2E4972}"/>
              </a:ext>
            </a:extLst>
          </p:cNvPr>
          <p:cNvSpPr/>
          <p:nvPr/>
        </p:nvSpPr>
        <p:spPr>
          <a:xfrm rot="16200000">
            <a:off x="6837221" y="728292"/>
            <a:ext cx="263421" cy="2901067"/>
          </a:xfrm>
          <a:prstGeom prst="can">
            <a:avLst>
              <a:gd name="adj" fmla="val 92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2CEB4-6C67-506C-8E2C-7A12A1237B10}"/>
              </a:ext>
            </a:extLst>
          </p:cNvPr>
          <p:cNvSpPr txBox="1"/>
          <p:nvPr/>
        </p:nvSpPr>
        <p:spPr>
          <a:xfrm>
            <a:off x="5695841" y="1683756"/>
            <a:ext cx="114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fr-FR" sz="127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Entrefer fermé</a:t>
            </a:r>
            <a:endParaRPr lang="fr-F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334156-0CD4-1274-5E28-E901C0FF3981}"/>
              </a:ext>
            </a:extLst>
          </p:cNvPr>
          <p:cNvSpPr txBox="1"/>
          <p:nvPr/>
        </p:nvSpPr>
        <p:spPr>
          <a:xfrm>
            <a:off x="9309415" y="89824"/>
            <a:ext cx="1472607" cy="2889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649224">
              <a:spcAft>
                <a:spcPts val="600"/>
              </a:spcAft>
            </a:pPr>
            <a:r>
              <a:rPr lang="fr-FR" sz="127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 de tension</a:t>
            </a:r>
            <a:endParaRPr lang="fr-F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D3443E-E3CF-52D7-31D3-EC3C4F9F75CB}"/>
              </a:ext>
            </a:extLst>
          </p:cNvPr>
          <p:cNvCxnSpPr>
            <a:cxnSpLocks/>
          </p:cNvCxnSpPr>
          <p:nvPr/>
        </p:nvCxnSpPr>
        <p:spPr>
          <a:xfrm>
            <a:off x="7136318" y="814226"/>
            <a:ext cx="0" cy="26308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5DB879-2FA4-BBB2-891F-45B90157E5BD}"/>
              </a:ext>
            </a:extLst>
          </p:cNvPr>
          <p:cNvSpPr txBox="1"/>
          <p:nvPr/>
        </p:nvSpPr>
        <p:spPr>
          <a:xfrm>
            <a:off x="6312666" y="3409247"/>
            <a:ext cx="16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fr-FR" sz="127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Passage de particule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E4406D-0DCC-840A-C3A3-DC00A7C8128B}"/>
                  </a:ext>
                </a:extLst>
              </p:cNvPr>
              <p:cNvSpPr txBox="1"/>
              <p:nvPr/>
            </p:nvSpPr>
            <p:spPr>
              <a:xfrm>
                <a:off x="4058270" y="3740384"/>
                <a:ext cx="6654194" cy="288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La charge mesurée signifie la perte d'énergie dans la région active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𝑃𝑒𝑟𝑑𝑢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𝐶h𝑎𝑟𝑔𝑒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Charge : calculé par l’électromètre.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/>
                  <a:t> : densité de l’air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V : volume de l’air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q : charge électrique: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1.6 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marL="285750" indent="-285750">
                  <a:buFontTx/>
                  <a:buChar char="-"/>
                </a:pPr>
                <a:r>
                  <a:rPr lang="fr-FR" dirty="0" err="1"/>
                  <a:t>W</a:t>
                </a:r>
                <a:r>
                  <a:rPr lang="fr-FR" baseline="-25000" dirty="0" err="1"/>
                  <a:t>air</a:t>
                </a:r>
                <a:r>
                  <a:rPr lang="fr-FR" baseline="-25000" dirty="0"/>
                  <a:t> </a:t>
                </a:r>
                <a:r>
                  <a:rPr lang="fr-FR" dirty="0"/>
                  <a:t>: moyen d’énergie perdu: 33.97 eV / ion pair 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E4406D-0DCC-840A-C3A3-DC00A7C81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270" y="3740384"/>
                <a:ext cx="6654194" cy="2881110"/>
              </a:xfrm>
              <a:prstGeom prst="rect">
                <a:avLst/>
              </a:prstGeom>
              <a:blipFill>
                <a:blip r:embed="rId3"/>
                <a:stretch>
                  <a:fillRect l="-762" t="-8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D9B73CB8-E673-AC9B-7FF5-687AEF2D1B0B}"/>
              </a:ext>
            </a:extLst>
          </p:cNvPr>
          <p:cNvSpPr txBox="1"/>
          <p:nvPr/>
        </p:nvSpPr>
        <p:spPr>
          <a:xfrm>
            <a:off x="5819731" y="2332619"/>
            <a:ext cx="823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Electrode</a:t>
            </a:r>
          </a:p>
          <a:p>
            <a:r>
              <a:rPr lang="fr-FR" sz="1200" dirty="0"/>
              <a:t> centrale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2C18C18-41ED-F828-C834-CEB466BD8BBA}"/>
              </a:ext>
            </a:extLst>
          </p:cNvPr>
          <p:cNvSpPr txBox="1"/>
          <p:nvPr/>
        </p:nvSpPr>
        <p:spPr>
          <a:xfrm>
            <a:off x="6800227" y="1212353"/>
            <a:ext cx="3080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  <a:p>
            <a:r>
              <a:rPr lang="fr-FR" dirty="0"/>
              <a:t>+</a:t>
            </a:r>
          </a:p>
          <a:p>
            <a:r>
              <a:rPr lang="fr-FR" dirty="0"/>
              <a:t>+</a:t>
            </a:r>
          </a:p>
          <a:p>
            <a:endParaRPr lang="fr-FR" dirty="0"/>
          </a:p>
          <a:p>
            <a:r>
              <a:rPr lang="fr-FR" dirty="0"/>
              <a:t>+</a:t>
            </a:r>
          </a:p>
          <a:p>
            <a:r>
              <a:rPr lang="fr-FR" dirty="0"/>
              <a:t>+</a:t>
            </a:r>
          </a:p>
          <a:p>
            <a:r>
              <a:rPr lang="fr-FR" dirty="0"/>
              <a:t>+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A41984-E284-B935-70D3-22EE86FD3235}"/>
              </a:ext>
            </a:extLst>
          </p:cNvPr>
          <p:cNvSpPr txBox="1"/>
          <p:nvPr/>
        </p:nvSpPr>
        <p:spPr>
          <a:xfrm>
            <a:off x="7184362" y="1163163"/>
            <a:ext cx="2632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</a:t>
            </a:r>
          </a:p>
          <a:p>
            <a:r>
              <a:rPr lang="fr-FR" dirty="0"/>
              <a:t>-</a:t>
            </a:r>
          </a:p>
          <a:p>
            <a:r>
              <a:rPr lang="fr-FR" dirty="0"/>
              <a:t>-</a:t>
            </a:r>
          </a:p>
          <a:p>
            <a:endParaRPr lang="fr-FR" dirty="0"/>
          </a:p>
          <a:p>
            <a:r>
              <a:rPr lang="fr-FR" dirty="0"/>
              <a:t>-</a:t>
            </a:r>
          </a:p>
          <a:p>
            <a:r>
              <a:rPr lang="fr-FR" dirty="0"/>
              <a:t>-</a:t>
            </a:r>
          </a:p>
          <a:p>
            <a:r>
              <a:rPr lang="fr-F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9772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4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0" grpId="0"/>
      <p:bldP spid="60" grpId="1"/>
      <p:bldP spid="62" grpId="0"/>
      <p:bldP spid="6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92F72-DD34-357A-6ABF-07A90C5D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D9D52E-E37D-99B5-364F-60C74355F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D494EA-E706-E91A-E769-ACB11AA56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FB8D6A-6AB7-84A0-AD8D-5CCE4A8D7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B6DC7-910F-008B-4013-C48D5CB6C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01A52-9D0C-F8DC-95EC-4291E925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584595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noProof="0" dirty="0">
                <a:solidFill>
                  <a:schemeClr val="bg1"/>
                </a:solidFill>
              </a:rPr>
              <a:t>Technique du fantôme d'eau pour mesurer le pic de Bragg</a:t>
            </a:r>
            <a:endParaRPr lang="fr-FR" sz="3700" kern="1200" noProof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blue square with black border&#10;&#10;AI-generated content may be incorrect.">
            <a:extLst>
              <a:ext uri="{FF2B5EF4-FFF2-40B4-BE49-F238E27FC236}">
                <a16:creationId xmlns:a16="http://schemas.microsoft.com/office/drawing/2014/main" id="{1CE6A3AB-B87D-5F03-F31C-4FA19F40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450" y="2141583"/>
            <a:ext cx="7795358" cy="2421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AD85B-9C53-7F78-1734-296C227F5189}"/>
              </a:ext>
            </a:extLst>
          </p:cNvPr>
          <p:cNvSpPr txBox="1"/>
          <p:nvPr/>
        </p:nvSpPr>
        <p:spPr>
          <a:xfrm>
            <a:off x="10421277" y="2171389"/>
            <a:ext cx="15635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800" noProof="0" dirty="0">
                <a:solidFill>
                  <a:schemeClr val="bg1"/>
                </a:solidFill>
              </a:rPr>
              <a:t>Fantôme</a:t>
            </a:r>
          </a:p>
          <a:p>
            <a:pPr algn="r"/>
            <a:r>
              <a:rPr lang="fr-FR" sz="2800" noProof="0" dirty="0">
                <a:solidFill>
                  <a:schemeClr val="bg1"/>
                </a:solidFill>
              </a:rPr>
              <a:t>d’eau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6A6F5C-5C7E-EAB2-3A13-E62EEFE0F0FD}"/>
              </a:ext>
            </a:extLst>
          </p:cNvPr>
          <p:cNvCxnSpPr>
            <a:cxnSpLocks/>
          </p:cNvCxnSpPr>
          <p:nvPr/>
        </p:nvCxnSpPr>
        <p:spPr>
          <a:xfrm flipV="1">
            <a:off x="767817" y="3894509"/>
            <a:ext cx="2593157" cy="274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974FD44-4938-31A6-A255-F2F069F91C1B}"/>
              </a:ext>
            </a:extLst>
          </p:cNvPr>
          <p:cNvGrpSpPr/>
          <p:nvPr/>
        </p:nvGrpSpPr>
        <p:grpSpPr>
          <a:xfrm>
            <a:off x="4478122" y="1951207"/>
            <a:ext cx="2189765" cy="2368079"/>
            <a:chOff x="5211404" y="2227367"/>
            <a:chExt cx="2189765" cy="2368079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6AA1DF3-6AAF-AB55-67AF-AB41C7B73293}"/>
                </a:ext>
              </a:extLst>
            </p:cNvPr>
            <p:cNvSpPr/>
            <p:nvPr/>
          </p:nvSpPr>
          <p:spPr>
            <a:xfrm>
              <a:off x="5728633" y="2227367"/>
              <a:ext cx="1672536" cy="38295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4FF9BE8-88FB-046A-C095-57D819FD226E}"/>
                </a:ext>
              </a:extLst>
            </p:cNvPr>
            <p:cNvCxnSpPr/>
            <p:nvPr/>
          </p:nvCxnSpPr>
          <p:spPr>
            <a:xfrm>
              <a:off x="6322646" y="2618154"/>
              <a:ext cx="0" cy="1977292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104DDE5-FDC2-8285-9B4E-131B7725076E}"/>
                </a:ext>
              </a:extLst>
            </p:cNvPr>
            <p:cNvCxnSpPr>
              <a:cxnSpLocks/>
            </p:cNvCxnSpPr>
            <p:nvPr/>
          </p:nvCxnSpPr>
          <p:spPr>
            <a:xfrm>
              <a:off x="6294816" y="4595446"/>
              <a:ext cx="300791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Can 158">
              <a:extLst>
                <a:ext uri="{FF2B5EF4-FFF2-40B4-BE49-F238E27FC236}">
                  <a16:creationId xmlns:a16="http://schemas.microsoft.com/office/drawing/2014/main" id="{8AAABF34-128B-B1A9-3396-2F925697CD3E}"/>
                </a:ext>
              </a:extLst>
            </p:cNvPr>
            <p:cNvSpPr/>
            <p:nvPr/>
          </p:nvSpPr>
          <p:spPr>
            <a:xfrm rot="16200000">
              <a:off x="6237448" y="3390894"/>
              <a:ext cx="344348" cy="1565043"/>
            </a:xfrm>
            <a:prstGeom prst="can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809151C-AC67-A5A6-A8D4-C1925734268E}"/>
                </a:ext>
              </a:extLst>
            </p:cNvPr>
            <p:cNvCxnSpPr/>
            <p:nvPr/>
          </p:nvCxnSpPr>
          <p:spPr>
            <a:xfrm>
              <a:off x="6564901" y="2618154"/>
              <a:ext cx="0" cy="1977292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Can 157">
              <a:extLst>
                <a:ext uri="{FF2B5EF4-FFF2-40B4-BE49-F238E27FC236}">
                  <a16:creationId xmlns:a16="http://schemas.microsoft.com/office/drawing/2014/main" id="{75986171-6DDF-7F50-69CA-7006304B5F89}"/>
                </a:ext>
              </a:extLst>
            </p:cNvPr>
            <p:cNvSpPr/>
            <p:nvPr/>
          </p:nvSpPr>
          <p:spPr>
            <a:xfrm rot="16200000">
              <a:off x="5389712" y="3822934"/>
              <a:ext cx="344348" cy="700964"/>
            </a:xfrm>
            <a:prstGeom prst="can">
              <a:avLst>
                <a:gd name="adj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D9AD70F8-A697-6CAD-0DAE-B8F17E53E330}"/>
              </a:ext>
            </a:extLst>
          </p:cNvPr>
          <p:cNvSpPr txBox="1"/>
          <p:nvPr/>
        </p:nvSpPr>
        <p:spPr>
          <a:xfrm>
            <a:off x="3185927" y="2731517"/>
            <a:ext cx="1160861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noProof="0" dirty="0">
                <a:solidFill>
                  <a:schemeClr val="bg1"/>
                </a:solidFill>
              </a:rPr>
              <a:t>Diode - chambre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378D89C-B157-D59B-089C-8399F317FE54}"/>
              </a:ext>
            </a:extLst>
          </p:cNvPr>
          <p:cNvSpPr txBox="1"/>
          <p:nvPr/>
        </p:nvSpPr>
        <p:spPr>
          <a:xfrm>
            <a:off x="2871017" y="1722267"/>
            <a:ext cx="179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noProof="0" dirty="0"/>
              <a:t>bras mécanique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5DA9318-A16C-B32D-C72E-4DD477C6965E}"/>
              </a:ext>
            </a:extLst>
          </p:cNvPr>
          <p:cNvSpPr txBox="1"/>
          <p:nvPr/>
        </p:nvSpPr>
        <p:spPr>
          <a:xfrm>
            <a:off x="847791" y="3429000"/>
            <a:ext cx="232134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noProof="0" dirty="0">
                <a:solidFill>
                  <a:schemeClr val="bg1"/>
                </a:solidFill>
              </a:rPr>
              <a:t>Le faisceau de proton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C336A9E-2641-EBA6-6C99-292D243F2825}"/>
              </a:ext>
            </a:extLst>
          </p:cNvPr>
          <p:cNvCxnSpPr>
            <a:cxnSpLocks/>
          </p:cNvCxnSpPr>
          <p:nvPr/>
        </p:nvCxnSpPr>
        <p:spPr>
          <a:xfrm flipV="1">
            <a:off x="4454046" y="4641802"/>
            <a:ext cx="0" cy="2038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135D579-FEC9-9F16-23B7-C592A593B252}"/>
              </a:ext>
            </a:extLst>
          </p:cNvPr>
          <p:cNvCxnSpPr>
            <a:cxnSpLocks/>
          </p:cNvCxnSpPr>
          <p:nvPr/>
        </p:nvCxnSpPr>
        <p:spPr>
          <a:xfrm flipV="1">
            <a:off x="4454046" y="6673334"/>
            <a:ext cx="6825881" cy="6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3FE9F069-99D0-E918-BB80-C2D7CA39F3AA}"/>
              </a:ext>
            </a:extLst>
          </p:cNvPr>
          <p:cNvSpPr txBox="1"/>
          <p:nvPr/>
        </p:nvSpPr>
        <p:spPr>
          <a:xfrm>
            <a:off x="2834474" y="4780975"/>
            <a:ext cx="1512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noProof="0" dirty="0"/>
              <a:t>Mesurément</a:t>
            </a:r>
          </a:p>
          <a:p>
            <a:pPr algn="r"/>
            <a:r>
              <a:rPr lang="fr-FR" dirty="0"/>
              <a:t>Charge ou Dose</a:t>
            </a:r>
            <a:r>
              <a:rPr lang="fr-FR" noProof="0" dirty="0"/>
              <a:t>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E4905EF-95F8-4A39-73A0-74452BEC029D}"/>
              </a:ext>
            </a:extLst>
          </p:cNvPr>
          <p:cNvSpPr txBox="1"/>
          <p:nvPr/>
        </p:nvSpPr>
        <p:spPr>
          <a:xfrm>
            <a:off x="11279927" y="6413131"/>
            <a:ext cx="10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noProof="0" dirty="0"/>
              <a:t>Position 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321D614-9DD6-302F-BF13-20A018D242C8}"/>
              </a:ext>
            </a:extLst>
          </p:cNvPr>
          <p:cNvSpPr/>
          <p:nvPr/>
        </p:nvSpPr>
        <p:spPr>
          <a:xfrm>
            <a:off x="4478820" y="5963335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92968AC-2192-078A-BEF1-6DE69894F68E}"/>
              </a:ext>
            </a:extLst>
          </p:cNvPr>
          <p:cNvSpPr/>
          <p:nvPr/>
        </p:nvSpPr>
        <p:spPr>
          <a:xfrm>
            <a:off x="4893818" y="5886977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737C5C9-2B59-4FAF-FCA5-679D2992349D}"/>
              </a:ext>
            </a:extLst>
          </p:cNvPr>
          <p:cNvSpPr/>
          <p:nvPr/>
        </p:nvSpPr>
        <p:spPr>
          <a:xfrm>
            <a:off x="5308816" y="5830398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CAAF93C-675E-7D12-5C5C-4FB4B2C4B129}"/>
              </a:ext>
            </a:extLst>
          </p:cNvPr>
          <p:cNvSpPr/>
          <p:nvPr/>
        </p:nvSpPr>
        <p:spPr>
          <a:xfrm>
            <a:off x="5703211" y="5766918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726A2C88-E2F1-6739-C32B-D74B7508C8B3}"/>
              </a:ext>
            </a:extLst>
          </p:cNvPr>
          <p:cNvSpPr/>
          <p:nvPr/>
        </p:nvSpPr>
        <p:spPr>
          <a:xfrm>
            <a:off x="6184542" y="5647518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513DF03-9B96-2D85-D409-2D1345A6A37C}"/>
              </a:ext>
            </a:extLst>
          </p:cNvPr>
          <p:cNvSpPr/>
          <p:nvPr/>
        </p:nvSpPr>
        <p:spPr>
          <a:xfrm>
            <a:off x="6640173" y="5545410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896A3DB-AC7C-640C-0F2E-F15FDEF7C3EA}"/>
              </a:ext>
            </a:extLst>
          </p:cNvPr>
          <p:cNvSpPr/>
          <p:nvPr/>
        </p:nvSpPr>
        <p:spPr>
          <a:xfrm>
            <a:off x="7076705" y="5416321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C48EF32-5728-F843-6AAE-075DB3EB0AEE}"/>
              </a:ext>
            </a:extLst>
          </p:cNvPr>
          <p:cNvSpPr/>
          <p:nvPr/>
        </p:nvSpPr>
        <p:spPr>
          <a:xfrm>
            <a:off x="7421797" y="5245292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4158D1D-DFB5-F945-299C-50DCB01C75DF}"/>
              </a:ext>
            </a:extLst>
          </p:cNvPr>
          <p:cNvSpPr/>
          <p:nvPr/>
        </p:nvSpPr>
        <p:spPr>
          <a:xfrm>
            <a:off x="7592667" y="5013677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89612FD-EFEC-9AA2-9D3E-50F6138C4F75}"/>
              </a:ext>
            </a:extLst>
          </p:cNvPr>
          <p:cNvSpPr/>
          <p:nvPr/>
        </p:nvSpPr>
        <p:spPr>
          <a:xfrm>
            <a:off x="7764369" y="4567238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BC28920-1CA7-2D7A-76AF-8549E59A8AFD}"/>
              </a:ext>
            </a:extLst>
          </p:cNvPr>
          <p:cNvSpPr/>
          <p:nvPr/>
        </p:nvSpPr>
        <p:spPr>
          <a:xfrm>
            <a:off x="7922589" y="5290774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990F5DDE-EA61-6EAF-7E43-57B88DB87204}"/>
              </a:ext>
            </a:extLst>
          </p:cNvPr>
          <p:cNvSpPr/>
          <p:nvPr/>
        </p:nvSpPr>
        <p:spPr>
          <a:xfrm>
            <a:off x="7995633" y="5926492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5BF7EFC0-F0F1-60B9-05BB-3BF3B7876AB0}"/>
              </a:ext>
            </a:extLst>
          </p:cNvPr>
          <p:cNvSpPr/>
          <p:nvPr/>
        </p:nvSpPr>
        <p:spPr>
          <a:xfrm>
            <a:off x="8063320" y="6490454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B0024B7-D08F-CFF3-9CC9-6FBE623C9EC1}"/>
              </a:ext>
            </a:extLst>
          </p:cNvPr>
          <p:cNvSpPr/>
          <p:nvPr/>
        </p:nvSpPr>
        <p:spPr>
          <a:xfrm>
            <a:off x="8427916" y="6490454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4C173A4A-0355-4D6D-5261-4084240F0C05}"/>
              </a:ext>
            </a:extLst>
          </p:cNvPr>
          <p:cNvSpPr/>
          <p:nvPr/>
        </p:nvSpPr>
        <p:spPr>
          <a:xfrm>
            <a:off x="8782819" y="6497126"/>
            <a:ext cx="182880" cy="18288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DB1BB1B-B7D9-B6FE-3581-077DB8435C94}"/>
              </a:ext>
            </a:extLst>
          </p:cNvPr>
          <p:cNvSpPr txBox="1"/>
          <p:nvPr/>
        </p:nvSpPr>
        <p:spPr>
          <a:xfrm>
            <a:off x="8014029" y="4490501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noProof="0" dirty="0"/>
              <a:t>perte d'énergie maximale</a:t>
            </a:r>
          </a:p>
        </p:txBody>
      </p:sp>
    </p:spTree>
    <p:extLst>
      <p:ext uri="{BB962C8B-B14F-4D97-AF65-F5344CB8AC3E}">
        <p14:creationId xmlns:p14="http://schemas.microsoft.com/office/powerpoint/2010/main" val="3502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07407E-6 L 0.02904 -0.0004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04 -0.00047 L 0.05651 -0.0004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51 -0.00047 L 0.08451 -0.0004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5 -0.00046 L 0.10976 0.00324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77 0.00324 L 0.13841 0.00324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841 0.00324 L 0.16667 0.00325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67 0.00324 L 0.19479 0.00324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79 0.00324 L 0.24492 0.00324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492 0.00324 L 0.27839 0.00324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39 0.00324 L 0.29531 0.00324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31 0.00324 L 0.31979 0.00439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515CE-7ADE-6547-38A8-82061BD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800" noProof="0" dirty="0"/>
              <a:t>La vérification de la portée dans l'eau indiquera directement l'énergie du proton et son dépôt d'énergie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graph of a graph of a person's reaction&#10;&#10;AI-generated content may be incorrect.">
            <a:extLst>
              <a:ext uri="{FF2B5EF4-FFF2-40B4-BE49-F238E27FC236}">
                <a16:creationId xmlns:a16="http://schemas.microsoft.com/office/drawing/2014/main" id="{B1144FFC-7AC9-D3BA-40AD-12C25438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56" y="294820"/>
            <a:ext cx="5441001" cy="293813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ear box with a blue border&#10;&#10;AI-generated content may be incorrect.">
            <a:extLst>
              <a:ext uri="{FF2B5EF4-FFF2-40B4-BE49-F238E27FC236}">
                <a16:creationId xmlns:a16="http://schemas.microsoft.com/office/drawing/2014/main" id="{9D83AC78-D3DC-41C7-A187-311DCA16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40" y="3191004"/>
            <a:ext cx="3687192" cy="352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6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B09BA-82DC-B060-0F4C-EFA48AC9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C3D2873-2194-4FB0-BFBA-7E7EEB984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electronic device with a black screen&#10;&#10;AI-generated content may be incorrect.">
            <a:extLst>
              <a:ext uri="{FF2B5EF4-FFF2-40B4-BE49-F238E27FC236}">
                <a16:creationId xmlns:a16="http://schemas.microsoft.com/office/drawing/2014/main" id="{6CCE5649-204C-8D2C-A502-C255C6B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1" r="11395" b="-1"/>
          <a:stretch>
            <a:fillRect/>
          </a:stretch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5" name="Picture 4" descr="A close-up of a device&#10;&#10;AI-generated content may be incorrect.">
            <a:extLst>
              <a:ext uri="{FF2B5EF4-FFF2-40B4-BE49-F238E27FC236}">
                <a16:creationId xmlns:a16="http://schemas.microsoft.com/office/drawing/2014/main" id="{F54E184C-1A8E-9B36-154C-32A7E034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371" b="-1"/>
          <a:stretch>
            <a:fillRect/>
          </a:stretch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4" name="Picture 3" descr="A close-up of a cigarette in a circle&#10;&#10;AI-generated content may be incorrect.">
            <a:extLst>
              <a:ext uri="{FF2B5EF4-FFF2-40B4-BE49-F238E27FC236}">
                <a16:creationId xmlns:a16="http://schemas.microsoft.com/office/drawing/2014/main" id="{7B342E13-EBB7-8F36-316D-D6DCF4763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21251"/>
          <a:stretch>
            <a:fillRect/>
          </a:stretch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B228652A-FD81-4A3C-B164-2012BF4EE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FE8F25D8-4980-4C67-9E0C-7BE94C9CB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D8CC8-6D3F-48ED-C375-9FD85849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7048"/>
            <a:ext cx="5020056" cy="2770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on fera les mesurément – </a:t>
            </a:r>
            <a:br>
              <a:rPr lang="en-US" sz="5000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DoseX Tutorial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4C69-1234-4E5D-91CD-BEA00204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6E49C8-40C0-4E80-BAC0-9A66298F1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2F5B64-566C-1709-AA20-A1CE97EAE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48537"/>
              </p:ext>
            </p:extLst>
          </p:nvPr>
        </p:nvGraphicFramePr>
        <p:xfrm>
          <a:off x="0" y="0"/>
          <a:ext cx="10664327" cy="6858002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228292">
                  <a:extLst>
                    <a:ext uri="{9D8B030D-6E8A-4147-A177-3AD203B41FA5}">
                      <a16:colId xmlns:a16="http://schemas.microsoft.com/office/drawing/2014/main" val="2840717245"/>
                    </a:ext>
                  </a:extLst>
                </a:gridCol>
                <a:gridCol w="2605815">
                  <a:extLst>
                    <a:ext uri="{9D8B030D-6E8A-4147-A177-3AD203B41FA5}">
                      <a16:colId xmlns:a16="http://schemas.microsoft.com/office/drawing/2014/main" val="1577082843"/>
                    </a:ext>
                  </a:extLst>
                </a:gridCol>
                <a:gridCol w="1365854">
                  <a:extLst>
                    <a:ext uri="{9D8B030D-6E8A-4147-A177-3AD203B41FA5}">
                      <a16:colId xmlns:a16="http://schemas.microsoft.com/office/drawing/2014/main" val="1384082803"/>
                    </a:ext>
                  </a:extLst>
                </a:gridCol>
                <a:gridCol w="1198634">
                  <a:extLst>
                    <a:ext uri="{9D8B030D-6E8A-4147-A177-3AD203B41FA5}">
                      <a16:colId xmlns:a16="http://schemas.microsoft.com/office/drawing/2014/main" val="4078361955"/>
                    </a:ext>
                  </a:extLst>
                </a:gridCol>
                <a:gridCol w="1169993">
                  <a:extLst>
                    <a:ext uri="{9D8B030D-6E8A-4147-A177-3AD203B41FA5}">
                      <a16:colId xmlns:a16="http://schemas.microsoft.com/office/drawing/2014/main" val="2690008748"/>
                    </a:ext>
                  </a:extLst>
                </a:gridCol>
                <a:gridCol w="962873">
                  <a:extLst>
                    <a:ext uri="{9D8B030D-6E8A-4147-A177-3AD203B41FA5}">
                      <a16:colId xmlns:a16="http://schemas.microsoft.com/office/drawing/2014/main" val="3337582419"/>
                    </a:ext>
                  </a:extLst>
                </a:gridCol>
                <a:gridCol w="204333">
                  <a:extLst>
                    <a:ext uri="{9D8B030D-6E8A-4147-A177-3AD203B41FA5}">
                      <a16:colId xmlns:a16="http://schemas.microsoft.com/office/drawing/2014/main" val="4273932153"/>
                    </a:ext>
                  </a:extLst>
                </a:gridCol>
                <a:gridCol w="1928533">
                  <a:extLst>
                    <a:ext uri="{9D8B030D-6E8A-4147-A177-3AD203B41FA5}">
                      <a16:colId xmlns:a16="http://schemas.microsoft.com/office/drawing/2014/main" val="4115493742"/>
                    </a:ext>
                  </a:extLst>
                </a:gridCol>
              </a:tblGrid>
              <a:tr h="685744">
                <a:tc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Mercredi (3 Sept)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Jeudi (4 Sept)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Vendredi (5 Sept)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Samedi (6 Sept)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Samedi (6 Sept)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494654"/>
                  </a:ext>
                </a:extLst>
              </a:tr>
              <a:tr h="944455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8:30 – 11:30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Introduction de projet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Group 1:</a:t>
                      </a:r>
                    </a:p>
                    <a:p>
                      <a:pPr algn="ctr"/>
                      <a:r>
                        <a:rPr lang="fr-FR" noProof="0" dirty="0"/>
                        <a:t>Tutorial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Group 2: </a:t>
                      </a:r>
                    </a:p>
                    <a:p>
                      <a:pPr algn="ctr"/>
                      <a:r>
                        <a:rPr lang="fr-FR" noProof="0" dirty="0"/>
                        <a:t>Cyclotron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Group 1 &amp; 2 :</a:t>
                      </a:r>
                    </a:p>
                    <a:p>
                      <a:pPr algn="ctr"/>
                      <a:r>
                        <a:rPr lang="fr-FR" noProof="0" dirty="0"/>
                        <a:t>Faire des posters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Faire des posters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319317"/>
                  </a:ext>
                </a:extLst>
              </a:tr>
              <a:tr h="685744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11:30 – 13:00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Déjeuner ensemble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227526"/>
                  </a:ext>
                </a:extLst>
              </a:tr>
              <a:tr h="429047">
                <a:tc rowSpan="4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13:00 – 17:00 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13hr Arrivée et Enregistrement</a:t>
                      </a:r>
                    </a:p>
                    <a:p>
                      <a:pPr algn="ctr"/>
                      <a:endParaRPr lang="fr-FR" noProof="0" dirty="0"/>
                    </a:p>
                    <a:p>
                      <a:pPr algn="ctr"/>
                      <a:r>
                        <a:rPr lang="fr-FR" noProof="0" dirty="0"/>
                        <a:t>16:30 Info pratique </a:t>
                      </a:r>
                    </a:p>
                    <a:p>
                      <a:pPr algn="ctr"/>
                      <a:endParaRPr lang="fr-FR" noProof="0" dirty="0"/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Group 1:</a:t>
                      </a:r>
                    </a:p>
                    <a:p>
                      <a:pPr algn="ctr"/>
                      <a:r>
                        <a:rPr lang="fr-FR" noProof="0" dirty="0"/>
                        <a:t>Cyclotron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Group 2:</a:t>
                      </a:r>
                    </a:p>
                    <a:p>
                      <a:pPr algn="ctr"/>
                      <a:r>
                        <a:rPr lang="fr-FR" noProof="0" dirty="0"/>
                        <a:t>Tutorial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Q&amp;A </a:t>
                      </a:r>
                      <a:r>
                        <a:rPr lang="fr-FR" noProof="0" dirty="0" err="1"/>
                        <a:t>study</a:t>
                      </a:r>
                      <a:endParaRPr lang="fr-FR" noProof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Cérémonie</a:t>
                      </a:r>
                    </a:p>
                    <a:p>
                      <a:pPr algn="ctr"/>
                      <a:endParaRPr lang="fr-FR" noProof="0" dirty="0"/>
                    </a:p>
                    <a:p>
                      <a:pPr algn="ctr"/>
                      <a:r>
                        <a:rPr lang="fr-FR" noProof="0" dirty="0"/>
                        <a:t>Bâtiment de science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214770"/>
                  </a:ext>
                </a:extLst>
              </a:tr>
              <a:tr h="906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Analyse des données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887650"/>
                  </a:ext>
                </a:extLst>
              </a:tr>
              <a:tr h="5414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grid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Team Building à partir de 15:45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pause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03552"/>
                  </a:ext>
                </a:extLst>
              </a:tr>
              <a:tr h="906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Analyse des données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Départ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592194"/>
                  </a:ext>
                </a:extLst>
              </a:tr>
              <a:tr h="463836">
                <a:tc row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17:00 – 18:30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Réunion de groupe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Visite de laboratoire de choix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7439184"/>
                  </a:ext>
                </a:extLst>
              </a:tr>
              <a:tr h="6095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err="1"/>
                        <a:t>Welcome</a:t>
                      </a:r>
                      <a:r>
                        <a:rPr lang="fr-FR" noProof="0" dirty="0"/>
                        <a:t> à CYCL01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340879"/>
                  </a:ext>
                </a:extLst>
              </a:tr>
              <a:tr h="685744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18:00 – 22:00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Réception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Diner ensemble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/>
                      <a:endParaRPr lang="fr-FR" noProof="0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2443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C30609-E80B-B6B6-2263-6F4F2C068AEB}"/>
              </a:ext>
            </a:extLst>
          </p:cNvPr>
          <p:cNvSpPr txBox="1"/>
          <p:nvPr/>
        </p:nvSpPr>
        <p:spPr>
          <a:xfrm>
            <a:off x="8532953" y="5133860"/>
            <a:ext cx="3480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noProof="0" dirty="0"/>
              <a:t>Code couleur</a:t>
            </a:r>
          </a:p>
          <a:p>
            <a:r>
              <a:rPr lang="fr-FR" noProof="0" dirty="0"/>
              <a:t>	tous ensemble</a:t>
            </a:r>
          </a:p>
          <a:p>
            <a:r>
              <a:rPr lang="fr-FR" noProof="0" dirty="0"/>
              <a:t>	Notre group en salle </a:t>
            </a:r>
          </a:p>
          <a:p>
            <a:r>
              <a:rPr lang="fr-FR" noProof="0" dirty="0"/>
              <a:t>	Deux groupes séparés </a:t>
            </a:r>
          </a:p>
          <a:p>
            <a:r>
              <a:rPr lang="fr-FR" noProof="0" dirty="0"/>
              <a:t>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5C50A-3C53-50CB-9458-696D1C737BE6}"/>
              </a:ext>
            </a:extLst>
          </p:cNvPr>
          <p:cNvSpPr/>
          <p:nvPr/>
        </p:nvSpPr>
        <p:spPr>
          <a:xfrm>
            <a:off x="8659258" y="5486400"/>
            <a:ext cx="749147" cy="23135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EBD07-39EA-5062-37DA-9B84886CED21}"/>
              </a:ext>
            </a:extLst>
          </p:cNvPr>
          <p:cNvSpPr/>
          <p:nvPr/>
        </p:nvSpPr>
        <p:spPr>
          <a:xfrm>
            <a:off x="8659257" y="5756847"/>
            <a:ext cx="749147" cy="2313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800E5-D9F1-DAF3-DD8B-7214FE0C3663}"/>
              </a:ext>
            </a:extLst>
          </p:cNvPr>
          <p:cNvSpPr/>
          <p:nvPr/>
        </p:nvSpPr>
        <p:spPr>
          <a:xfrm>
            <a:off x="8659256" y="6048794"/>
            <a:ext cx="749147" cy="2313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4675F-ED3C-E7E2-041F-583C15A1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44" t="19280" r="8042" b="17183"/>
          <a:stretch>
            <a:fillRect/>
          </a:stretch>
        </p:blipFill>
        <p:spPr>
          <a:xfrm>
            <a:off x="10856455" y="246812"/>
            <a:ext cx="1335545" cy="983109"/>
          </a:xfrm>
          <a:prstGeom prst="rect">
            <a:avLst/>
          </a:prstGeom>
        </p:spPr>
      </p:pic>
      <p:pic>
        <p:nvPicPr>
          <p:cNvPr id="9" name="Picture 8" descr="A blue letter c and a white background&#10;&#10;AI-generated content may be incorrect.">
            <a:extLst>
              <a:ext uri="{FF2B5EF4-FFF2-40B4-BE49-F238E27FC236}">
                <a16:creationId xmlns:a16="http://schemas.microsoft.com/office/drawing/2014/main" id="{BC5B0901-EBD3-82D1-55A6-7DF02A25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783" y="1376563"/>
            <a:ext cx="1086738" cy="1086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C3D468-6442-DED4-264C-410A0C696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640" y="2609943"/>
            <a:ext cx="1115881" cy="11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70C55-7AB7-224F-3399-6D47CF02B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3A507-329C-62FC-7013-0E42BE96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53626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 du projet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noProof="0" dirty="0"/>
          </a:p>
        </p:txBody>
      </p:sp>
      <p:pic>
        <p:nvPicPr>
          <p:cNvPr id="5" name="Picture 4" descr="A blue and yellow atom with several circles and a yellow circle&#10;&#10;AI-generated content may be incorrect.">
            <a:extLst>
              <a:ext uri="{FF2B5EF4-FFF2-40B4-BE49-F238E27FC236}">
                <a16:creationId xmlns:a16="http://schemas.microsoft.com/office/drawing/2014/main" id="{65CE147E-A0BB-66A5-6557-5DFC75931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23" r="-4" b="3144"/>
          <a:stretch>
            <a:fillRect/>
          </a:stretch>
        </p:blipFill>
        <p:spPr>
          <a:xfrm>
            <a:off x="9547017" y="4405333"/>
            <a:ext cx="2644983" cy="2452667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</p:spPr>
      </p:pic>
      <p:pic>
        <p:nvPicPr>
          <p:cNvPr id="4" name="Picture 3" descr="A drawing of a light bulb and pencil&#10;&#10;AI-generated content may be incorrect.">
            <a:extLst>
              <a:ext uri="{FF2B5EF4-FFF2-40B4-BE49-F238E27FC236}">
                <a16:creationId xmlns:a16="http://schemas.microsoft.com/office/drawing/2014/main" id="{04575CFA-3ED8-C9DB-86BD-7091B4C3D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4" b="-4"/>
          <a:stretch>
            <a:fillRect/>
          </a:stretch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6" name="Picture 5" descr="A black circle with a dot in center&#10;&#10;AI-generated content may be incorrect.">
            <a:extLst>
              <a:ext uri="{FF2B5EF4-FFF2-40B4-BE49-F238E27FC236}">
                <a16:creationId xmlns:a16="http://schemas.microsoft.com/office/drawing/2014/main" id="{54933ED8-009C-96DC-9FCD-908D4DF8B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85" r="17174" b="5"/>
          <a:stretch>
            <a:fillRect/>
          </a:stretch>
        </p:blipFill>
        <p:spPr>
          <a:xfrm>
            <a:off x="9490668" y="10"/>
            <a:ext cx="2701332" cy="2553877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noProof="0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noProof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53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34E21-195E-1E30-C404-7F518D9E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0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Retour aux sources</a:t>
            </a:r>
          </a:p>
        </p:txBody>
      </p:sp>
      <p:pic>
        <p:nvPicPr>
          <p:cNvPr id="3" name="Picture 2" descr="A diagram of a atom&#10;&#10;AI-generated content may be incorrect.">
            <a:extLst>
              <a:ext uri="{FF2B5EF4-FFF2-40B4-BE49-F238E27FC236}">
                <a16:creationId xmlns:a16="http://schemas.microsoft.com/office/drawing/2014/main" id="{77A5EE93-F50F-68DB-0BB2-B0290DA7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528" y="660692"/>
            <a:ext cx="7135847" cy="53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1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2" name="Rectangle: Rounded Corners 10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A334B-FBFD-AF82-90E6-B56868D5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séparation de ces particules</a:t>
            </a:r>
          </a:p>
        </p:txBody>
      </p:sp>
      <p:sp>
        <p:nvSpPr>
          <p:cNvPr id="24" name="Freeform: Shape 12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0BFC1-CE23-8314-452A-73F32E466BAA}"/>
              </a:ext>
            </a:extLst>
          </p:cNvPr>
          <p:cNvSpPr txBox="1"/>
          <p:nvPr/>
        </p:nvSpPr>
        <p:spPr>
          <a:xfrm>
            <a:off x="7324590" y="2229114"/>
            <a:ext cx="226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noProof="0" dirty="0" err="1"/>
              <a:t>Exp</a:t>
            </a:r>
            <a:r>
              <a:rPr lang="fr-FR" noProof="0" dirty="0"/>
              <a:t>.</a:t>
            </a:r>
          </a:p>
          <a:p>
            <a:pPr algn="ctr"/>
            <a:r>
              <a:rPr lang="fr-FR" noProof="0" dirty="0"/>
              <a:t>Atome de Hydrogène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6216E9-478E-5B16-1F28-49AE007B826A}"/>
              </a:ext>
            </a:extLst>
          </p:cNvPr>
          <p:cNvSpPr/>
          <p:nvPr/>
        </p:nvSpPr>
        <p:spPr>
          <a:xfrm>
            <a:off x="8051756" y="4602179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89A08C-3E76-63D1-9B15-090712E8FA86}"/>
              </a:ext>
            </a:extLst>
          </p:cNvPr>
          <p:cNvSpPr/>
          <p:nvPr/>
        </p:nvSpPr>
        <p:spPr>
          <a:xfrm rot="19478471">
            <a:off x="7190614" y="4025854"/>
            <a:ext cx="2144124" cy="155283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699E10-09BB-B768-7FBD-AD15AF0016DE}"/>
              </a:ext>
            </a:extLst>
          </p:cNvPr>
          <p:cNvSpPr/>
          <p:nvPr/>
        </p:nvSpPr>
        <p:spPr>
          <a:xfrm>
            <a:off x="9115618" y="4647899"/>
            <a:ext cx="182880" cy="182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36D419-C169-6417-5EEE-04CB82A83746}"/>
              </a:ext>
            </a:extLst>
          </p:cNvPr>
          <p:cNvSpPr txBox="1"/>
          <p:nvPr/>
        </p:nvSpPr>
        <p:spPr>
          <a:xfrm>
            <a:off x="7779449" y="4278567"/>
            <a:ext cx="84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noProof="0" dirty="0"/>
              <a:t>Proton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7E6B45-C77E-3CBD-6D72-0F485EF46CC2}"/>
              </a:ext>
            </a:extLst>
          </p:cNvPr>
          <p:cNvSpPr txBox="1"/>
          <p:nvPr/>
        </p:nvSpPr>
        <p:spPr>
          <a:xfrm>
            <a:off x="9201016" y="4739339"/>
            <a:ext cx="105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noProof="0" dirty="0"/>
              <a:t>Électron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29F0AB-4FAF-C871-9684-3BC757372B5B}"/>
              </a:ext>
            </a:extLst>
          </p:cNvPr>
          <p:cNvCxnSpPr/>
          <p:nvPr/>
        </p:nvCxnSpPr>
        <p:spPr>
          <a:xfrm>
            <a:off x="6300075" y="3723584"/>
            <a:ext cx="0" cy="2288905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103325-DBE2-A277-4B63-CD5A86338C2C}"/>
              </a:ext>
            </a:extLst>
          </p:cNvPr>
          <p:cNvCxnSpPr/>
          <p:nvPr/>
        </p:nvCxnSpPr>
        <p:spPr>
          <a:xfrm>
            <a:off x="10815155" y="3723584"/>
            <a:ext cx="0" cy="2288905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6C266C-4089-02DE-2D4A-244FD8D6AA4E}"/>
              </a:ext>
            </a:extLst>
          </p:cNvPr>
          <p:cNvCxnSpPr>
            <a:cxnSpLocks/>
          </p:cNvCxnSpPr>
          <p:nvPr/>
        </p:nvCxnSpPr>
        <p:spPr>
          <a:xfrm>
            <a:off x="6274698" y="6012489"/>
            <a:ext cx="2039111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4972D1-69D7-1E8C-9009-479278E7B91C}"/>
              </a:ext>
            </a:extLst>
          </p:cNvPr>
          <p:cNvCxnSpPr/>
          <p:nvPr/>
        </p:nvCxnSpPr>
        <p:spPr>
          <a:xfrm>
            <a:off x="8622821" y="6012489"/>
            <a:ext cx="2208881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67391C-4C38-B624-3C9D-3C0A781DB012}"/>
              </a:ext>
            </a:extLst>
          </p:cNvPr>
          <p:cNvCxnSpPr>
            <a:cxnSpLocks/>
          </p:cNvCxnSpPr>
          <p:nvPr/>
        </p:nvCxnSpPr>
        <p:spPr>
          <a:xfrm>
            <a:off x="8313809" y="5717905"/>
            <a:ext cx="0" cy="62891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BB422B-5112-1356-B782-9B7B6AB8E414}"/>
              </a:ext>
            </a:extLst>
          </p:cNvPr>
          <p:cNvCxnSpPr>
            <a:cxnSpLocks/>
          </p:cNvCxnSpPr>
          <p:nvPr/>
        </p:nvCxnSpPr>
        <p:spPr>
          <a:xfrm>
            <a:off x="8622821" y="5835649"/>
            <a:ext cx="0" cy="33655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3032D32-4998-4798-4C4D-4002858AB19C}"/>
              </a:ext>
            </a:extLst>
          </p:cNvPr>
          <p:cNvSpPr txBox="1"/>
          <p:nvPr/>
        </p:nvSpPr>
        <p:spPr>
          <a:xfrm>
            <a:off x="8349297" y="645674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noProof="0" dirty="0"/>
              <a:t>V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6B4C83-F0C0-E30E-2E1A-4D524FE83F02}"/>
              </a:ext>
            </a:extLst>
          </p:cNvPr>
          <p:cNvSpPr txBox="1"/>
          <p:nvPr/>
        </p:nvSpPr>
        <p:spPr>
          <a:xfrm>
            <a:off x="6503916" y="2996180"/>
            <a:ext cx="412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noProof="0" dirty="0"/>
              <a:t>En ajoutant d’une champe de l’</a:t>
            </a:r>
            <a:r>
              <a:rPr lang="fr-FR" noProof="0" dirty="0" err="1"/>
              <a:t>életrique</a:t>
            </a:r>
            <a:endParaRPr lang="fr-FR" noProof="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DC25A0-9AC6-8037-9E09-E6ADBF6E4E0A}"/>
              </a:ext>
            </a:extLst>
          </p:cNvPr>
          <p:cNvCxnSpPr>
            <a:cxnSpLocks/>
          </p:cNvCxnSpPr>
          <p:nvPr/>
        </p:nvCxnSpPr>
        <p:spPr>
          <a:xfrm flipH="1">
            <a:off x="7431015" y="3583061"/>
            <a:ext cx="145118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605233-7CBA-F01F-B8C3-D3B2AE03A836}"/>
                  </a:ext>
                </a:extLst>
              </p:cNvPr>
              <p:cNvSpPr txBox="1"/>
              <p:nvPr/>
            </p:nvSpPr>
            <p:spPr>
              <a:xfrm>
                <a:off x="7093439" y="3381281"/>
                <a:ext cx="384464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fr-FR" noProof="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605233-7CBA-F01F-B8C3-D3B2AE03A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439" y="3381281"/>
                <a:ext cx="384464" cy="402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2364558-7109-8A6A-D898-3DA44139986F}"/>
              </a:ext>
            </a:extLst>
          </p:cNvPr>
          <p:cNvSpPr/>
          <p:nvPr/>
        </p:nvSpPr>
        <p:spPr>
          <a:xfrm>
            <a:off x="5847903" y="220346"/>
            <a:ext cx="5955558" cy="195474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/>
              <a:t>La séparation de ces particules n'est pas spontanée dans des conditions normales, car une force d'attraction électromagnétique les maintient ensemble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noProof="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/>
              <a:t>Mais avec une force électrique assez puissante, la séparation de particule est possible.  </a:t>
            </a:r>
          </a:p>
        </p:txBody>
      </p:sp>
    </p:spTree>
    <p:extLst>
      <p:ext uri="{BB962C8B-B14F-4D97-AF65-F5344CB8AC3E}">
        <p14:creationId xmlns:p14="http://schemas.microsoft.com/office/powerpoint/2010/main" val="301420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271 0 " pathEditMode="relative" ptsTypes="AA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304 0 " pathEditMode="relative" ptsTypes="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0" grpId="0"/>
      <p:bldP spid="41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noProof="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764B79-CFBA-1A8E-3663-50B3F63D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2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L'accélération des particules chargées avec un cyclotron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6C4A0-6BE0-4491-02C5-60B01E4975B5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noProof="0" dirty="0">
                <a:solidFill>
                  <a:srgbClr val="FFFFFF"/>
                </a:solidFill>
              </a:rPr>
              <a:t>Pour comprendre comment on accélère les particules chargées, on doit comprendre le comportement des particules lors de l’exposition avec une champ de l’électrique et une champ magnétique</a:t>
            </a:r>
          </a:p>
        </p:txBody>
      </p:sp>
      <p:pic>
        <p:nvPicPr>
          <p:cNvPr id="6" name="Picture 5" descr="A diagram of a magnet&#10;&#10;AI-generated content may be incorrect.">
            <a:extLst>
              <a:ext uri="{FF2B5EF4-FFF2-40B4-BE49-F238E27FC236}">
                <a16:creationId xmlns:a16="http://schemas.microsoft.com/office/drawing/2014/main" id="{9CB67498-BBCF-BB85-9190-CFC40F44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58" y="3183484"/>
            <a:ext cx="5407002" cy="3507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9F901F-A782-53DA-9F86-A9B7C89E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461" y="471258"/>
            <a:ext cx="4435060" cy="25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60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7E2E0-FF37-FCD3-5C9B-F7CB045D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584595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noProof="0" dirty="0">
                <a:solidFill>
                  <a:schemeClr val="bg1"/>
                </a:solidFill>
              </a:rPr>
              <a:t>le passage d'un proton dans un champ de l’électrique et un champ magnétique</a:t>
            </a:r>
            <a:endParaRPr lang="fr-FR" sz="3700" kern="1200" noProof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74C14-70CF-7D21-4303-2A17F0C79DFA}"/>
              </a:ext>
            </a:extLst>
          </p:cNvPr>
          <p:cNvSpPr txBox="1"/>
          <p:nvPr/>
        </p:nvSpPr>
        <p:spPr>
          <a:xfrm>
            <a:off x="3321539" y="1747377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noProof="0" dirty="0"/>
              <a:t>Champ de l’électrique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C0087A-8EB9-5070-A170-3A5F47481F31}"/>
              </a:ext>
            </a:extLst>
          </p:cNvPr>
          <p:cNvGrpSpPr/>
          <p:nvPr/>
        </p:nvGrpSpPr>
        <p:grpSpPr>
          <a:xfrm>
            <a:off x="7819292" y="2316385"/>
            <a:ext cx="457200" cy="457200"/>
            <a:chOff x="2289908" y="2688492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C7BB6B1-AE78-C74F-6EEE-02B1F7B41CA2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A14B7B-FFBC-A960-AF80-7D95451A75F3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22C992-DCEF-C3E7-106A-7E79175D408E}"/>
              </a:ext>
            </a:extLst>
          </p:cNvPr>
          <p:cNvGrpSpPr/>
          <p:nvPr/>
        </p:nvGrpSpPr>
        <p:grpSpPr>
          <a:xfrm>
            <a:off x="8542215" y="2316385"/>
            <a:ext cx="457200" cy="457200"/>
            <a:chOff x="2289908" y="2688492"/>
            <a:chExt cx="914400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158A701-DE83-CE8D-3AB9-C25D36CD85EA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49173DF-4896-9525-968E-AD102304CDE9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A9B964-3EFC-3040-E72B-E6F7FBA640CD}"/>
              </a:ext>
            </a:extLst>
          </p:cNvPr>
          <p:cNvGrpSpPr/>
          <p:nvPr/>
        </p:nvGrpSpPr>
        <p:grpSpPr>
          <a:xfrm>
            <a:off x="9265138" y="2316385"/>
            <a:ext cx="457200" cy="457200"/>
            <a:chOff x="2289908" y="2688492"/>
            <a:chExt cx="914400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35853CF-FD7C-7C66-BD95-B1D6C3C57403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81F073-837B-EF99-10DD-8DE5B2655F6C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887FC0-3323-6946-B7EE-7E37BC136353}"/>
              </a:ext>
            </a:extLst>
          </p:cNvPr>
          <p:cNvGrpSpPr/>
          <p:nvPr/>
        </p:nvGrpSpPr>
        <p:grpSpPr>
          <a:xfrm>
            <a:off x="10031046" y="2316385"/>
            <a:ext cx="457200" cy="457200"/>
            <a:chOff x="2289908" y="2688492"/>
            <a:chExt cx="914400" cy="9144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79E7016-C495-915D-7CB5-55EEF798DEC5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BA7CA02-DDD4-FDF8-961C-183037EA9D79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FE52E0-5AA8-FDC9-2E27-6251B9FDAC3B}"/>
              </a:ext>
            </a:extLst>
          </p:cNvPr>
          <p:cNvGrpSpPr/>
          <p:nvPr/>
        </p:nvGrpSpPr>
        <p:grpSpPr>
          <a:xfrm>
            <a:off x="10753969" y="2316385"/>
            <a:ext cx="457200" cy="457200"/>
            <a:chOff x="2289908" y="2688492"/>
            <a:chExt cx="914400" cy="9144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A54596B-922A-7A37-9AED-B9FBA1FBC51B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0849EB-FD44-4812-EF80-2B9D10003ADF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3DBCC7-A215-9454-28E4-58B3382D4E55}"/>
              </a:ext>
            </a:extLst>
          </p:cNvPr>
          <p:cNvGrpSpPr/>
          <p:nvPr/>
        </p:nvGrpSpPr>
        <p:grpSpPr>
          <a:xfrm>
            <a:off x="11476892" y="2316385"/>
            <a:ext cx="457200" cy="457200"/>
            <a:chOff x="2289908" y="2688492"/>
            <a:chExt cx="914400" cy="9144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E3DC2F9-EC6F-3FEB-7411-7A7249414516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8A1111-91E8-2025-F306-378FB23FF70A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6F96AC-D93E-919D-8B0D-E9FD0A1DA4CE}"/>
              </a:ext>
            </a:extLst>
          </p:cNvPr>
          <p:cNvGrpSpPr/>
          <p:nvPr/>
        </p:nvGrpSpPr>
        <p:grpSpPr>
          <a:xfrm>
            <a:off x="7819292" y="3095970"/>
            <a:ext cx="457200" cy="457200"/>
            <a:chOff x="2289908" y="2688492"/>
            <a:chExt cx="914400" cy="9144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0503BF7-2950-8C66-4210-0700D4C9D861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388CFB9-2914-DAF2-2720-9A53D1D95E33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B05A22-192A-96F6-AE4B-0DCD15576ACE}"/>
              </a:ext>
            </a:extLst>
          </p:cNvPr>
          <p:cNvGrpSpPr/>
          <p:nvPr/>
        </p:nvGrpSpPr>
        <p:grpSpPr>
          <a:xfrm>
            <a:off x="8542215" y="3095970"/>
            <a:ext cx="457200" cy="457200"/>
            <a:chOff x="2289908" y="2688492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70EF73-EE22-D116-653D-2B0DC523904B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259C116-5111-78EC-520D-0A49159C4946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F2698C7-3D64-B300-B513-86B6AB2F68B0}"/>
              </a:ext>
            </a:extLst>
          </p:cNvPr>
          <p:cNvGrpSpPr/>
          <p:nvPr/>
        </p:nvGrpSpPr>
        <p:grpSpPr>
          <a:xfrm>
            <a:off x="9265138" y="3095970"/>
            <a:ext cx="457200" cy="457200"/>
            <a:chOff x="2289908" y="2688492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340DC2-5482-B993-6890-0E2E10B102B5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D11A83-14F7-136C-70FC-222DD5C55F0C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25692E-3D2D-1C88-05F6-9F3ACF5CD1E8}"/>
              </a:ext>
            </a:extLst>
          </p:cNvPr>
          <p:cNvGrpSpPr/>
          <p:nvPr/>
        </p:nvGrpSpPr>
        <p:grpSpPr>
          <a:xfrm>
            <a:off x="10031046" y="3095970"/>
            <a:ext cx="457200" cy="457200"/>
            <a:chOff x="2289908" y="2688492"/>
            <a:chExt cx="914400" cy="9144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EB612F-246B-139D-EA4E-D84F2F8E105F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B31BD7F-6BD0-F96F-54B4-65478F170D82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E23ED3-CAB0-69EE-92BF-BF1A4053516D}"/>
              </a:ext>
            </a:extLst>
          </p:cNvPr>
          <p:cNvGrpSpPr/>
          <p:nvPr/>
        </p:nvGrpSpPr>
        <p:grpSpPr>
          <a:xfrm>
            <a:off x="10753969" y="3095970"/>
            <a:ext cx="457200" cy="457200"/>
            <a:chOff x="2289908" y="2688492"/>
            <a:chExt cx="914400" cy="9144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BA1A1F-37AB-5893-4175-B321057E254B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BBFA86B-1B24-84D1-FF25-67C99BEE9F80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E199315-7F05-8A3F-1219-2AB90DE2DA05}"/>
              </a:ext>
            </a:extLst>
          </p:cNvPr>
          <p:cNvGrpSpPr/>
          <p:nvPr/>
        </p:nvGrpSpPr>
        <p:grpSpPr>
          <a:xfrm>
            <a:off x="11476892" y="3095970"/>
            <a:ext cx="457200" cy="457200"/>
            <a:chOff x="2289908" y="2688492"/>
            <a:chExt cx="914400" cy="9144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886D00D-EAB1-A1F7-B2E6-1D3D63190288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3E2522-0049-2548-201B-FA2C83EC7BB9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39990F-633D-1149-E92F-1AD96EC7E35A}"/>
              </a:ext>
            </a:extLst>
          </p:cNvPr>
          <p:cNvGrpSpPr/>
          <p:nvPr/>
        </p:nvGrpSpPr>
        <p:grpSpPr>
          <a:xfrm>
            <a:off x="7819292" y="3833547"/>
            <a:ext cx="457200" cy="457200"/>
            <a:chOff x="2289908" y="2688492"/>
            <a:chExt cx="914400" cy="9144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1CF4C9C-7246-06AE-DF99-E7C17D49EC76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269279D-A3F7-D93C-0CA5-DC23477FC10D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626069A-41FE-3770-A02C-BB3379E5658A}"/>
              </a:ext>
            </a:extLst>
          </p:cNvPr>
          <p:cNvGrpSpPr/>
          <p:nvPr/>
        </p:nvGrpSpPr>
        <p:grpSpPr>
          <a:xfrm>
            <a:off x="8542215" y="3833547"/>
            <a:ext cx="457200" cy="457200"/>
            <a:chOff x="2289908" y="2688492"/>
            <a:chExt cx="914400" cy="9144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7212EC-3D82-C3F2-E1A0-93FA3200177F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8D5A190-D41B-23B5-7DE6-11026B5A7832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024557-5648-91F0-C2CE-9077D7E03BF8}"/>
              </a:ext>
            </a:extLst>
          </p:cNvPr>
          <p:cNvGrpSpPr/>
          <p:nvPr/>
        </p:nvGrpSpPr>
        <p:grpSpPr>
          <a:xfrm>
            <a:off x="9265138" y="3833547"/>
            <a:ext cx="457200" cy="457200"/>
            <a:chOff x="2289908" y="2688492"/>
            <a:chExt cx="914400" cy="9144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E6DF2C0-DFED-AF20-51A3-AF6225729EEC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C066EA1-7124-FBA2-24FA-E36968EBFB7D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F8E797-D6A3-E76D-51C3-E9E258A1102B}"/>
              </a:ext>
            </a:extLst>
          </p:cNvPr>
          <p:cNvGrpSpPr/>
          <p:nvPr/>
        </p:nvGrpSpPr>
        <p:grpSpPr>
          <a:xfrm>
            <a:off x="10031046" y="3833547"/>
            <a:ext cx="457200" cy="457200"/>
            <a:chOff x="2289908" y="2688492"/>
            <a:chExt cx="914400" cy="9144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8FDE801-73B2-3F16-E58D-FC516C4CB226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C318A07-9A1E-6A3E-D46D-1CF9BA6EE9D2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465BD1-46EA-EBBA-BC91-44FDBB0EA167}"/>
              </a:ext>
            </a:extLst>
          </p:cNvPr>
          <p:cNvGrpSpPr/>
          <p:nvPr/>
        </p:nvGrpSpPr>
        <p:grpSpPr>
          <a:xfrm>
            <a:off x="10753969" y="3833547"/>
            <a:ext cx="457200" cy="457200"/>
            <a:chOff x="2289908" y="2688492"/>
            <a:chExt cx="914400" cy="9144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C9EB121-B966-24C8-FB6A-29D10213189D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67EA521-7899-CB25-D93E-E9D437EDB454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51F4478-DC37-3E74-43A1-C11B07F44822}"/>
              </a:ext>
            </a:extLst>
          </p:cNvPr>
          <p:cNvGrpSpPr/>
          <p:nvPr/>
        </p:nvGrpSpPr>
        <p:grpSpPr>
          <a:xfrm>
            <a:off x="11476892" y="3833547"/>
            <a:ext cx="457200" cy="457200"/>
            <a:chOff x="2289908" y="2688492"/>
            <a:chExt cx="914400" cy="9144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78F1780-BAF5-2C5E-56CC-A1D316B79749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E055FCB-CECD-8BF0-8C60-06432B9AF39B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8982CE-DE8C-5750-CA9A-11A321C2553C}"/>
              </a:ext>
            </a:extLst>
          </p:cNvPr>
          <p:cNvGrpSpPr/>
          <p:nvPr/>
        </p:nvGrpSpPr>
        <p:grpSpPr>
          <a:xfrm>
            <a:off x="7819292" y="4502738"/>
            <a:ext cx="457200" cy="457200"/>
            <a:chOff x="2289908" y="2688492"/>
            <a:chExt cx="914400" cy="9144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81C7409-28D5-36B7-2255-FA4A2CF6EE48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898BD13-D43C-FEF8-F0BF-72EE58F05815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F8306E8-3821-35A4-7B38-5B21265ED66C}"/>
              </a:ext>
            </a:extLst>
          </p:cNvPr>
          <p:cNvGrpSpPr/>
          <p:nvPr/>
        </p:nvGrpSpPr>
        <p:grpSpPr>
          <a:xfrm>
            <a:off x="8542215" y="4502738"/>
            <a:ext cx="457200" cy="457200"/>
            <a:chOff x="2289908" y="2688492"/>
            <a:chExt cx="914400" cy="9144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7B3FB7C-F5F9-4B69-B3AC-32E4B0B6AE4B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0FC615D-142C-7F9C-620E-F40A604BD58E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4EDDB44-BFE7-C629-1DE0-7F699D491A97}"/>
              </a:ext>
            </a:extLst>
          </p:cNvPr>
          <p:cNvGrpSpPr/>
          <p:nvPr/>
        </p:nvGrpSpPr>
        <p:grpSpPr>
          <a:xfrm>
            <a:off x="9265138" y="4502738"/>
            <a:ext cx="457200" cy="457200"/>
            <a:chOff x="2289908" y="2688492"/>
            <a:chExt cx="914400" cy="9144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32CDC53-BA03-BA8D-7A9E-8E9A808D8A89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90040C-50EA-B03F-6ABD-6EC9342B6D6C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3D9FDC-E56A-528F-AC97-32F8CBBDC6EB}"/>
              </a:ext>
            </a:extLst>
          </p:cNvPr>
          <p:cNvGrpSpPr/>
          <p:nvPr/>
        </p:nvGrpSpPr>
        <p:grpSpPr>
          <a:xfrm>
            <a:off x="10031046" y="4502738"/>
            <a:ext cx="457200" cy="457200"/>
            <a:chOff x="2289908" y="2688492"/>
            <a:chExt cx="914400" cy="91440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BAF273F-C0A8-0435-DE2B-C08BD46A9F37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59A98C-6FD0-A13C-4119-78351D41AA48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E65405A-6AD6-3C71-9246-8AC4789FB434}"/>
              </a:ext>
            </a:extLst>
          </p:cNvPr>
          <p:cNvGrpSpPr/>
          <p:nvPr/>
        </p:nvGrpSpPr>
        <p:grpSpPr>
          <a:xfrm>
            <a:off x="10753969" y="4502738"/>
            <a:ext cx="457200" cy="457200"/>
            <a:chOff x="2289908" y="2688492"/>
            <a:chExt cx="914400" cy="91440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2AA50D2-9D2B-F69D-FB4F-8D65BE3F4C38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78B615-C479-7499-904F-0660BD34A9F4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6A5CC72-23E9-2B54-233E-52FF2F4FADAD}"/>
              </a:ext>
            </a:extLst>
          </p:cNvPr>
          <p:cNvGrpSpPr/>
          <p:nvPr/>
        </p:nvGrpSpPr>
        <p:grpSpPr>
          <a:xfrm>
            <a:off x="11476892" y="4502738"/>
            <a:ext cx="457200" cy="457200"/>
            <a:chOff x="2289908" y="2688492"/>
            <a:chExt cx="914400" cy="9144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F7CD44B-EE5E-3D9A-3509-1267F06929EF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1F4F97-84A1-EA85-83CB-29D96A75E29A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23F051D-0ADC-CFB4-B90B-7649BE5666B2}"/>
              </a:ext>
            </a:extLst>
          </p:cNvPr>
          <p:cNvGrpSpPr/>
          <p:nvPr/>
        </p:nvGrpSpPr>
        <p:grpSpPr>
          <a:xfrm>
            <a:off x="7819292" y="5282323"/>
            <a:ext cx="457200" cy="457200"/>
            <a:chOff x="2289908" y="2688492"/>
            <a:chExt cx="914400" cy="9144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8F54ED1-8802-B9D7-6A8C-6C7A1C837A0A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D57E91E-6C8F-38EE-B1B6-95B9CB5A3E34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991F37-8016-E153-0745-780BE8C0D973}"/>
              </a:ext>
            </a:extLst>
          </p:cNvPr>
          <p:cNvGrpSpPr/>
          <p:nvPr/>
        </p:nvGrpSpPr>
        <p:grpSpPr>
          <a:xfrm>
            <a:off x="8542215" y="5282323"/>
            <a:ext cx="457200" cy="457200"/>
            <a:chOff x="2289908" y="2688492"/>
            <a:chExt cx="914400" cy="91440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18A1B93-A1BC-7783-40FE-9B1B21389529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699DFE0-0967-CFE9-EB47-DDF9210A6A55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BBE63DA-3C88-4D4E-D9B3-E138B8A82A81}"/>
              </a:ext>
            </a:extLst>
          </p:cNvPr>
          <p:cNvGrpSpPr/>
          <p:nvPr/>
        </p:nvGrpSpPr>
        <p:grpSpPr>
          <a:xfrm>
            <a:off x="9265138" y="5282323"/>
            <a:ext cx="457200" cy="457200"/>
            <a:chOff x="2289908" y="2688492"/>
            <a:chExt cx="914400" cy="9144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2CF32B9-9668-6A9D-10A1-07B8260CAFA6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74CF703-318A-CC7B-FC1F-541CDC2A7B6D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5A2DB29-F200-73C2-2633-9FEEDCC076CB}"/>
              </a:ext>
            </a:extLst>
          </p:cNvPr>
          <p:cNvGrpSpPr/>
          <p:nvPr/>
        </p:nvGrpSpPr>
        <p:grpSpPr>
          <a:xfrm>
            <a:off x="10031046" y="5282323"/>
            <a:ext cx="457200" cy="457200"/>
            <a:chOff x="2289908" y="2688492"/>
            <a:chExt cx="914400" cy="9144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CBEBF1B-BF90-982F-7F64-398A730926E6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407A79-B555-D11E-FCAD-184FFBB4B568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EDAD29D-6413-2D40-E870-45998FA98C59}"/>
              </a:ext>
            </a:extLst>
          </p:cNvPr>
          <p:cNvGrpSpPr/>
          <p:nvPr/>
        </p:nvGrpSpPr>
        <p:grpSpPr>
          <a:xfrm>
            <a:off x="10753969" y="5282323"/>
            <a:ext cx="457200" cy="457200"/>
            <a:chOff x="2289908" y="2688492"/>
            <a:chExt cx="914400" cy="9144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780D99F-07BA-C31B-E4DE-3E61426D7613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0863E40-C595-222C-7F11-765EFB32B9DA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568652E-DB22-1CA0-91FB-E949E8609D04}"/>
              </a:ext>
            </a:extLst>
          </p:cNvPr>
          <p:cNvGrpSpPr/>
          <p:nvPr/>
        </p:nvGrpSpPr>
        <p:grpSpPr>
          <a:xfrm>
            <a:off x="11476892" y="5282323"/>
            <a:ext cx="457200" cy="457200"/>
            <a:chOff x="2289908" y="2688492"/>
            <a:chExt cx="914400" cy="9144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0BD65D4-76F6-9DF9-9B61-DC1348E01D81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29D9B5-DB34-A282-4D13-4F175303FB21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D34168-A74D-C6DE-2C46-EC186EEDDABF}"/>
              </a:ext>
            </a:extLst>
          </p:cNvPr>
          <p:cNvGrpSpPr/>
          <p:nvPr/>
        </p:nvGrpSpPr>
        <p:grpSpPr>
          <a:xfrm>
            <a:off x="7819292" y="6019900"/>
            <a:ext cx="457200" cy="457200"/>
            <a:chOff x="2289908" y="2688492"/>
            <a:chExt cx="914400" cy="9144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9697201-A95C-415D-E326-373F895957BF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AC6C2A0-F9E0-7F3A-947B-51F365FC5BB6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1FE7F0A-32DA-44A4-9F6E-422AF97F7A23}"/>
              </a:ext>
            </a:extLst>
          </p:cNvPr>
          <p:cNvGrpSpPr/>
          <p:nvPr/>
        </p:nvGrpSpPr>
        <p:grpSpPr>
          <a:xfrm>
            <a:off x="8542215" y="6019900"/>
            <a:ext cx="457200" cy="457200"/>
            <a:chOff x="2289908" y="2688492"/>
            <a:chExt cx="914400" cy="91440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47A1657-5758-2D6D-6F7F-7E878B48D86D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F65A352-BB5C-8114-1D96-5C4BFB0EC137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25AB59-50F3-9A9F-8862-216DDB1049C2}"/>
              </a:ext>
            </a:extLst>
          </p:cNvPr>
          <p:cNvGrpSpPr/>
          <p:nvPr/>
        </p:nvGrpSpPr>
        <p:grpSpPr>
          <a:xfrm>
            <a:off x="9265138" y="6019900"/>
            <a:ext cx="457200" cy="457200"/>
            <a:chOff x="2289908" y="2688492"/>
            <a:chExt cx="914400" cy="9144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B8C6B2-0370-8A93-EE48-29182BF156F5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504996C-9750-D06A-EC2E-42BBA6537EB6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E718225-F2B0-6D54-13DF-73BB0899E180}"/>
              </a:ext>
            </a:extLst>
          </p:cNvPr>
          <p:cNvGrpSpPr/>
          <p:nvPr/>
        </p:nvGrpSpPr>
        <p:grpSpPr>
          <a:xfrm>
            <a:off x="10031046" y="6019900"/>
            <a:ext cx="457200" cy="457200"/>
            <a:chOff x="2289908" y="2688492"/>
            <a:chExt cx="914400" cy="91440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854B6BD-775F-77DE-0F29-8DEE48E3FBD7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0B14BF-0D23-64C6-6189-8A0D4012503F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019CECF-925C-69D2-8582-2EEEA122B0A2}"/>
              </a:ext>
            </a:extLst>
          </p:cNvPr>
          <p:cNvGrpSpPr/>
          <p:nvPr/>
        </p:nvGrpSpPr>
        <p:grpSpPr>
          <a:xfrm>
            <a:off x="10753969" y="6019900"/>
            <a:ext cx="457200" cy="457200"/>
            <a:chOff x="2289908" y="2688492"/>
            <a:chExt cx="914400" cy="9144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425819-C7A4-8D83-BC97-EDA21E714F83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6972F0C-D3BD-110C-EF8D-8C3C58A94535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959D5F2-A8E2-CDC7-D37D-5CE4B8223CB3}"/>
              </a:ext>
            </a:extLst>
          </p:cNvPr>
          <p:cNvGrpSpPr/>
          <p:nvPr/>
        </p:nvGrpSpPr>
        <p:grpSpPr>
          <a:xfrm>
            <a:off x="11476892" y="6019900"/>
            <a:ext cx="457200" cy="457200"/>
            <a:chOff x="2289908" y="2688492"/>
            <a:chExt cx="914400" cy="91440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A05C55E-9B0B-B3A2-2ECC-ABAC67B48C66}"/>
                </a:ext>
              </a:extLst>
            </p:cNvPr>
            <p:cNvSpPr/>
            <p:nvPr/>
          </p:nvSpPr>
          <p:spPr>
            <a:xfrm>
              <a:off x="2289908" y="2688492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B080C24-00E0-948F-282E-1831D5DD20A2}"/>
                </a:ext>
              </a:extLst>
            </p:cNvPr>
            <p:cNvSpPr/>
            <p:nvPr/>
          </p:nvSpPr>
          <p:spPr>
            <a:xfrm>
              <a:off x="2518508" y="291709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003E1B9-FEEA-0F1E-1288-2F45D2CD70F0}"/>
                  </a:ext>
                </a:extLst>
              </p:cNvPr>
              <p:cNvSpPr txBox="1"/>
              <p:nvPr/>
            </p:nvSpPr>
            <p:spPr>
              <a:xfrm>
                <a:off x="8020539" y="1747377"/>
                <a:ext cx="3388172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noProof="0" dirty="0"/>
                  <a:t>Champ magnétique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noProof="0" dirty="0"/>
                  <a:t>hors page</a:t>
                </a:r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003E1B9-FEEA-0F1E-1288-2F45D2CD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9" y="1747377"/>
                <a:ext cx="3388172" cy="402931"/>
              </a:xfrm>
              <a:prstGeom prst="rect">
                <a:avLst/>
              </a:prstGeom>
              <a:blipFill>
                <a:blip r:embed="rId2"/>
                <a:stretch>
                  <a:fillRect l="-1493" r="-746" b="-212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>
            <a:extLst>
              <a:ext uri="{FF2B5EF4-FFF2-40B4-BE49-F238E27FC236}">
                <a16:creationId xmlns:a16="http://schemas.microsoft.com/office/drawing/2014/main" id="{2596742C-82AC-A086-803E-203DA2040950}"/>
              </a:ext>
            </a:extLst>
          </p:cNvPr>
          <p:cNvSpPr/>
          <p:nvPr/>
        </p:nvSpPr>
        <p:spPr>
          <a:xfrm>
            <a:off x="393914" y="3310765"/>
            <a:ext cx="240367" cy="2403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911934D-200F-1794-9326-C4B31DC7BADD}"/>
              </a:ext>
            </a:extLst>
          </p:cNvPr>
          <p:cNvSpPr txBox="1"/>
          <p:nvPr/>
        </p:nvSpPr>
        <p:spPr>
          <a:xfrm>
            <a:off x="92892" y="2876929"/>
            <a:ext cx="84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noProof="0" dirty="0"/>
              <a:t>Proton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6746C83-69B6-2B37-0C28-9411532A7E9C}"/>
              </a:ext>
            </a:extLst>
          </p:cNvPr>
          <p:cNvCxnSpPr/>
          <p:nvPr/>
        </p:nvCxnSpPr>
        <p:spPr>
          <a:xfrm flipV="1">
            <a:off x="625119" y="5145478"/>
            <a:ext cx="0" cy="110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4E669B1-C481-BAE8-9940-FB872935AEB6}"/>
              </a:ext>
            </a:extLst>
          </p:cNvPr>
          <p:cNvCxnSpPr>
            <a:cxnSpLocks/>
          </p:cNvCxnSpPr>
          <p:nvPr/>
        </p:nvCxnSpPr>
        <p:spPr>
          <a:xfrm>
            <a:off x="606715" y="6251354"/>
            <a:ext cx="11203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37447FC-2E82-E5D1-CEBD-3F438C09933D}"/>
                  </a:ext>
                </a:extLst>
              </p:cNvPr>
              <p:cNvSpPr txBox="1"/>
              <p:nvPr/>
            </p:nvSpPr>
            <p:spPr>
              <a:xfrm>
                <a:off x="442633" y="4811329"/>
                <a:ext cx="364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noProof="0" dirty="0"/>
              </a:p>
            </p:txBody>
          </p:sp>
        </mc:Choice>
        <mc:Fallback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37447FC-2E82-E5D1-CEBD-3F438C099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33" y="4811329"/>
                <a:ext cx="364972" cy="369332"/>
              </a:xfrm>
              <a:prstGeom prst="rect">
                <a:avLst/>
              </a:prstGeom>
              <a:blipFill>
                <a:blip r:embed="rId3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CD8BE17-2D44-920F-8812-6E5A31629D42}"/>
              </a:ext>
            </a:extLst>
          </p:cNvPr>
          <p:cNvCxnSpPr>
            <a:cxnSpLocks/>
          </p:cNvCxnSpPr>
          <p:nvPr/>
        </p:nvCxnSpPr>
        <p:spPr>
          <a:xfrm>
            <a:off x="699713" y="3731420"/>
            <a:ext cx="12973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BC827FE-BE47-1270-0EF1-645C6D84B8F6}"/>
                  </a:ext>
                </a:extLst>
              </p:cNvPr>
              <p:cNvSpPr txBox="1"/>
              <p:nvPr/>
            </p:nvSpPr>
            <p:spPr>
              <a:xfrm>
                <a:off x="1997067" y="3484176"/>
                <a:ext cx="651717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acc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noProof="0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BC827FE-BE47-1270-0EF1-645C6D84B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067" y="3484176"/>
                <a:ext cx="651717" cy="381515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CE39C91-3872-CC8F-A246-3C5F968A9078}"/>
                  </a:ext>
                </a:extLst>
              </p:cNvPr>
              <p:cNvSpPr txBox="1"/>
              <p:nvPr/>
            </p:nvSpPr>
            <p:spPr>
              <a:xfrm>
                <a:off x="1677905" y="6066440"/>
                <a:ext cx="361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noProof="0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CE39C91-3872-CC8F-A246-3C5F968A9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05" y="6066440"/>
                <a:ext cx="361574" cy="369332"/>
              </a:xfrm>
              <a:prstGeom prst="rect">
                <a:avLst/>
              </a:prstGeom>
              <a:blipFill>
                <a:blip r:embed="rId5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EA947B0-2039-3C9F-A99D-1A463CE9DC05}"/>
              </a:ext>
            </a:extLst>
          </p:cNvPr>
          <p:cNvCxnSpPr/>
          <p:nvPr/>
        </p:nvCxnSpPr>
        <p:spPr>
          <a:xfrm>
            <a:off x="2869122" y="2836884"/>
            <a:ext cx="0" cy="2288905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833D171-0288-039A-0117-6F5E7B048583}"/>
              </a:ext>
            </a:extLst>
          </p:cNvPr>
          <p:cNvCxnSpPr/>
          <p:nvPr/>
        </p:nvCxnSpPr>
        <p:spPr>
          <a:xfrm>
            <a:off x="5755322" y="2834409"/>
            <a:ext cx="0" cy="2288905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CB681AA-5C27-6DC0-E2C7-5C110B8CEE45}"/>
              </a:ext>
            </a:extLst>
          </p:cNvPr>
          <p:cNvCxnSpPr>
            <a:cxnSpLocks/>
          </p:cNvCxnSpPr>
          <p:nvPr/>
        </p:nvCxnSpPr>
        <p:spPr>
          <a:xfrm>
            <a:off x="2843745" y="5125789"/>
            <a:ext cx="1439086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E8CA505-A5F1-9CC1-DFCE-2C1E5BF821E0}"/>
              </a:ext>
            </a:extLst>
          </p:cNvPr>
          <p:cNvCxnSpPr>
            <a:cxnSpLocks/>
          </p:cNvCxnSpPr>
          <p:nvPr/>
        </p:nvCxnSpPr>
        <p:spPr>
          <a:xfrm flipV="1">
            <a:off x="4452605" y="5123314"/>
            <a:ext cx="1302717" cy="1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A9ADEBF-9BBB-DC41-BD46-21AA0B77F05F}"/>
              </a:ext>
            </a:extLst>
          </p:cNvPr>
          <p:cNvCxnSpPr>
            <a:cxnSpLocks/>
          </p:cNvCxnSpPr>
          <p:nvPr/>
        </p:nvCxnSpPr>
        <p:spPr>
          <a:xfrm>
            <a:off x="4413919" y="4811329"/>
            <a:ext cx="0" cy="62891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5A5C467-37B4-09F3-CB09-6A88D5F610A1}"/>
              </a:ext>
            </a:extLst>
          </p:cNvPr>
          <p:cNvCxnSpPr>
            <a:cxnSpLocks/>
          </p:cNvCxnSpPr>
          <p:nvPr/>
        </p:nvCxnSpPr>
        <p:spPr>
          <a:xfrm>
            <a:off x="4282831" y="4979590"/>
            <a:ext cx="0" cy="33655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A41B478-B104-3D21-D44C-4AAEE895374E}"/>
              </a:ext>
            </a:extLst>
          </p:cNvPr>
          <p:cNvSpPr txBox="1"/>
          <p:nvPr/>
        </p:nvSpPr>
        <p:spPr>
          <a:xfrm>
            <a:off x="4200223" y="5462340"/>
            <a:ext cx="42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 dirty="0"/>
              <a:t>V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ECEB98E-F406-8C7D-B114-2DA31161CB00}"/>
              </a:ext>
            </a:extLst>
          </p:cNvPr>
          <p:cNvCxnSpPr>
            <a:cxnSpLocks/>
          </p:cNvCxnSpPr>
          <p:nvPr/>
        </p:nvCxnSpPr>
        <p:spPr>
          <a:xfrm>
            <a:off x="3760930" y="2541732"/>
            <a:ext cx="130597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2713A9A-8369-20BF-E1F0-1CE2FBE6E498}"/>
                  </a:ext>
                </a:extLst>
              </p:cNvPr>
              <p:cNvSpPr txBox="1"/>
              <p:nvPr/>
            </p:nvSpPr>
            <p:spPr>
              <a:xfrm>
                <a:off x="4221687" y="2138801"/>
                <a:ext cx="384464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fr-FR" noProof="0" dirty="0"/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2713A9A-8369-20BF-E1F0-1CE2FBE6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687" y="2138801"/>
                <a:ext cx="384464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7CEE959-A276-3BB0-3B89-E2F3AAFDFBD3}"/>
              </a:ext>
            </a:extLst>
          </p:cNvPr>
          <p:cNvCxnSpPr>
            <a:cxnSpLocks/>
          </p:cNvCxnSpPr>
          <p:nvPr/>
        </p:nvCxnSpPr>
        <p:spPr>
          <a:xfrm>
            <a:off x="5916483" y="3751963"/>
            <a:ext cx="7891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B5925E9-7CA2-59DD-1200-637CCB639BB0}"/>
                  </a:ext>
                </a:extLst>
              </p:cNvPr>
              <p:cNvSpPr txBox="1"/>
              <p:nvPr/>
            </p:nvSpPr>
            <p:spPr>
              <a:xfrm>
                <a:off x="6638716" y="3528165"/>
                <a:ext cx="600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noProof="0" dirty="0"/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B5925E9-7CA2-59DD-1200-637CCB639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16" y="3528165"/>
                <a:ext cx="600421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C5E8AE-2B24-88FF-DFE4-3D061DF9B74D}"/>
              </a:ext>
            </a:extLst>
          </p:cNvPr>
          <p:cNvGrpSpPr/>
          <p:nvPr/>
        </p:nvGrpSpPr>
        <p:grpSpPr>
          <a:xfrm>
            <a:off x="6380789" y="3416785"/>
            <a:ext cx="2743200" cy="2789088"/>
            <a:chOff x="1849337" y="2640175"/>
            <a:chExt cx="2743200" cy="2789088"/>
          </a:xfrm>
        </p:grpSpPr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1DD2786B-D7FF-9DBE-AC67-A4598FD3DFB1}"/>
                </a:ext>
              </a:extLst>
            </p:cNvPr>
            <p:cNvSpPr/>
            <p:nvPr/>
          </p:nvSpPr>
          <p:spPr>
            <a:xfrm>
              <a:off x="1849337" y="2686063"/>
              <a:ext cx="2743200" cy="2743200"/>
            </a:xfrm>
            <a:prstGeom prst="arc">
              <a:avLst>
                <a:gd name="adj1" fmla="val 16200000"/>
                <a:gd name="adj2" fmla="val 21488621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58E34329-DE48-98BF-732E-9D9C7DE32EEF}"/>
                </a:ext>
              </a:extLst>
            </p:cNvPr>
            <p:cNvSpPr/>
            <p:nvPr/>
          </p:nvSpPr>
          <p:spPr>
            <a:xfrm rot="5400000">
              <a:off x="1849337" y="2640175"/>
              <a:ext cx="2743200" cy="2743200"/>
            </a:xfrm>
            <a:prstGeom prst="arc">
              <a:avLst>
                <a:gd name="adj1" fmla="val 16200000"/>
                <a:gd name="adj2" fmla="val 21488621"/>
              </a:avLst>
            </a:prstGeom>
            <a:noFill/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A02FD08-3518-94E7-8656-5C655BC1F107}"/>
                  </a:ext>
                </a:extLst>
              </p:cNvPr>
              <p:cNvSpPr txBox="1"/>
              <p:nvPr/>
            </p:nvSpPr>
            <p:spPr>
              <a:xfrm>
                <a:off x="5755322" y="3909680"/>
                <a:ext cx="167020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noProof="0" dirty="0"/>
                  <a:t>Où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e>
                    </m:acc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acc>
                      <m:accPr>
                        <m:chr m:val="⃗"/>
                        <m:ctrlPr>
                          <a:rPr lang="fr-FR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acc>
                  </m:oMath>
                </a14:m>
                <a:endParaRPr lang="fr-FR" noProof="0" dirty="0"/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A02FD08-3518-94E7-8656-5C655BC1F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322" y="3909680"/>
                <a:ext cx="1670201" cy="381515"/>
              </a:xfrm>
              <a:prstGeom prst="rect">
                <a:avLst/>
              </a:prstGeom>
              <a:blipFill>
                <a:blip r:embed="rId8"/>
                <a:stretch>
                  <a:fillRect l="-3030" t="-6452" b="-2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84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0.18216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16 -0.00046 L 0.58724 -0.0004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4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724 -0.00046 C 0.5987 -0.00069 0.61003 -0.00092 0.61732 0.00185 C 0.62461 0.0044 0.6267 0.01204 0.63086 0.01551 C 0.63503 0.01898 0.63855 0.01898 0.64232 0.02222 C 0.64623 0.02547 0.64987 0.0301 0.65391 0.03496 C 0.65795 0.03959 0.66355 0.04584 0.66667 0.0507 C 0.66993 0.05579 0.67084 0.05926 0.67305 0.06459 C 0.6754 0.06968 0.68021 0.08148 0.68021 0.08172 C 0.68256 0.08727 0.68503 0.0919 0.68724 0.09861 C 0.68946 0.10556 0.69167 0.11551 0.69362 0.12269 C 0.69558 0.12963 0.69701 0.13334 0.6987 0.14074 C 0.70053 0.14815 0.70261 0.15926 0.70391 0.16713 C 0.70521 0.17477 0.70652 0.17824 0.70639 0.1875 C 0.70639 0.19676 0.70339 0.21366 0.70326 0.22292 C 0.703 0.23195 0.70573 0.23519 0.70521 0.24236 C 0.70469 0.24931 0.70196 0.25834 0.7 0.26505 C 0.69805 0.27176 0.69571 0.27523 0.69362 0.28218 C 0.69154 0.28889 0.68972 0.29838 0.68724 0.30602 C 0.68477 0.31389 0.68204 0.32315 0.67891 0.32894 C 0.67566 0.33449 0.67071 0.33704 0.66797 0.34028 C 0.66524 0.34352 0.66498 0.34514 0.66224 0.34815 C 0.65938 0.35139 0.65404 0.3551 0.65131 0.35857 C 0.64857 0.36204 0.6474 0.36621 0.64558 0.36875 C 0.64375 0.37153 0.64284 0.37269 0.64037 0.37454 C 0.6379 0.37616 0.63425 0.37755 0.63086 0.37894 C 0.62735 0.38056 0.61993 0.38357 0.61993 0.3838 L 0.61224 0.38704 C 0.60964 0.3882 0.60704 0.38935 0.60456 0.39051 C 0.60209 0.39144 0.59987 0.39213 0.59753 0.3926 C 0.59506 0.39329 0.59271 0.39398 0.59037 0.39375 C 0.58816 0.39375 0.58399 0.39167 0.58399 0.3919 L 0.58086 0.39051 " pathEditMode="relative" rAng="0" ptsTypes="AAAAAAAAAAAAAAAAAAAAAAAAAAAAAAAA">
                                      <p:cBhvr>
                                        <p:cTn id="2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8" y="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3" grpId="1" animBg="1"/>
      <p:bldP spid="123" grpId="2" animBg="1"/>
      <p:bldP spid="145" grpId="0"/>
      <p:bldP spid="1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EA8D1-800E-1852-5107-170898098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Les accélérateurs de particule: un cyclotron</a:t>
            </a:r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</p:grpSp>
      <p:grpSp>
        <p:nvGrpSpPr>
          <p:cNvPr id="16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noProof="0" dirty="0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C29A2-9CEF-0606-4A2E-86F84711052B}"/>
              </a:ext>
            </a:extLst>
          </p:cNvPr>
          <p:cNvSpPr txBox="1"/>
          <p:nvPr/>
        </p:nvSpPr>
        <p:spPr>
          <a:xfrm>
            <a:off x="6234868" y="1130846"/>
            <a:ext cx="5217173" cy="19126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bg1"/>
                </a:solidFill>
              </a:rPr>
              <a:t>Un cyclotron combine les champs électriques et magnétiques pour créer un accélérateur de particules compact capable d'accélérer des particules chargées sans prendre trop de place.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noProof="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bg1"/>
                </a:solidFill>
              </a:rPr>
              <a:t>Comme notre cyclotron à UCL qui était construit en 1970.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B671D-56CD-CFCE-06A6-279D5AE0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98" y="3174689"/>
            <a:ext cx="6112606" cy="343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0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4692</TotalTime>
  <Words>939</Words>
  <Application>Microsoft Macintosh PowerPoint</Application>
  <PresentationFormat>Widescreen</PresentationFormat>
  <Paragraphs>191</Paragraphs>
  <Slides>25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Cambria Math</vt:lpstr>
      <vt:lpstr>Office Theme</vt:lpstr>
      <vt:lpstr>La physique au service de la médecine : à propos de la protonthérapie  Physics Project Days  Sept 3 - 6, 2025 Louvain-la-Neuve, Belgique Khalil El Achi et Zahraa Zaher</vt:lpstr>
      <vt:lpstr>Le calendrier du projet</vt:lpstr>
      <vt:lpstr>PowerPoint Presentation</vt:lpstr>
      <vt:lpstr>Présentation du projet</vt:lpstr>
      <vt:lpstr>Retour aux sources</vt:lpstr>
      <vt:lpstr>La séparation de ces particules</vt:lpstr>
      <vt:lpstr>L'accélération des particules chargées avec un cyclotron</vt:lpstr>
      <vt:lpstr>le passage d'un proton dans un champ de l’électrique et un champ magnétique</vt:lpstr>
      <vt:lpstr>Les accélérateurs de particule: un cyclotron</vt:lpstr>
      <vt:lpstr>La physique d'un accélérateur : le cyclotron</vt:lpstr>
      <vt:lpstr>Proton Thérapie: utilisant un faisceau de proton pour tuer les cellules cancéreuses</vt:lpstr>
      <vt:lpstr>Le passage d’un proton à haute énergie dans un médium </vt:lpstr>
      <vt:lpstr>Modalité d'administration de la protonthérapie: pencil beam scanning (PBS)</vt:lpstr>
      <vt:lpstr>Modalité d'administration de la protonthérapie: pencil beam scanning (PBS)</vt:lpstr>
      <vt:lpstr>Modalité d'administration de la protonthérapie: pencil beam scanning (PBS)</vt:lpstr>
      <vt:lpstr>Comparaison entre le faisceau de PBS et les faisceaux de notre cyclotron</vt:lpstr>
      <vt:lpstr>Différente modalité de thérapie de particule – Utilisant d’autre particules  Radiotherapie et Carbon Ion therapy </vt:lpstr>
      <vt:lpstr>Radiothérapie - les avantages et les inconvénients </vt:lpstr>
      <vt:lpstr>Dosimétrie médicale</vt:lpstr>
      <vt:lpstr>Le calcul de dose précise – Les chambres d’Ionisation</vt:lpstr>
      <vt:lpstr>Comment fonctionne les chambres d’ionisation</vt:lpstr>
      <vt:lpstr>Calculer la dose délivrée via la charge mesurée</vt:lpstr>
      <vt:lpstr>Technique du fantôme d'eau pour mesurer le pic de Bragg</vt:lpstr>
      <vt:lpstr>La vérification de la portée dans l'eau indiquera directement l'énergie du proton et son dépôt d'énergie</vt:lpstr>
      <vt:lpstr>Comment on fera les mesurément –  DoseX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Khalil El Achi</dc:creator>
  <cp:lastModifiedBy>Khalil El Achi</cp:lastModifiedBy>
  <cp:revision>35</cp:revision>
  <cp:lastPrinted>2025-08-21T10:07:44Z</cp:lastPrinted>
  <dcterms:created xsi:type="dcterms:W3CDTF">2025-08-20T11:34:51Z</dcterms:created>
  <dcterms:modified xsi:type="dcterms:W3CDTF">2025-09-02T11:07:06Z</dcterms:modified>
</cp:coreProperties>
</file>